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9"/>
  </p:notesMasterIdLst>
  <p:sldIdLst>
    <p:sldId id="295" r:id="rId2"/>
    <p:sldId id="300" r:id="rId3"/>
    <p:sldId id="308" r:id="rId4"/>
    <p:sldId id="305" r:id="rId5"/>
    <p:sldId id="294" r:id="rId6"/>
    <p:sldId id="315" r:id="rId7"/>
    <p:sldId id="316" r:id="rId8"/>
    <p:sldId id="317" r:id="rId9"/>
    <p:sldId id="287" r:id="rId10"/>
    <p:sldId id="299" r:id="rId11"/>
    <p:sldId id="297" r:id="rId12"/>
    <p:sldId id="298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318" r:id="rId21"/>
    <p:sldId id="319" r:id="rId22"/>
    <p:sldId id="282" r:id="rId23"/>
    <p:sldId id="279" r:id="rId24"/>
    <p:sldId id="311" r:id="rId25"/>
    <p:sldId id="314" r:id="rId26"/>
    <p:sldId id="312" r:id="rId27"/>
    <p:sldId id="302" r:id="rId28"/>
  </p:sldIdLst>
  <p:sldSz cx="9144000" cy="6858000" type="screen4x3"/>
  <p:notesSz cx="6858000" cy="9144000"/>
  <p:embeddedFontLs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Century Gothic" pitchFamily="34" charset="0"/>
      <p:regular r:id="rId34"/>
      <p:bold r:id="rId35"/>
      <p:italic r:id="rId36"/>
      <p:boldItalic r:id="rId37"/>
    </p:embeddedFont>
    <p:embeddedFont>
      <p:font typeface="Cambria" pitchFamily="18" charset="0"/>
      <p:regular r:id="rId38"/>
      <p:bold r:id="rId39"/>
      <p:italic r:id="rId40"/>
      <p:boldItalic r:id="rId41"/>
    </p:embeddedFont>
    <p:embeddedFont>
      <p:font typeface="Cambria Math" pitchFamily="18" charset="0"/>
      <p:regular r:id="rId42"/>
    </p:embeddedFont>
    <p:embeddedFont>
      <p:font typeface="Brush Script MT Italic" charset="0"/>
      <p: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sonal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E56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25" autoAdjust="0"/>
    <p:restoredTop sz="99669" autoAdjust="0"/>
  </p:normalViewPr>
  <p:slideViewPr>
    <p:cSldViewPr snapToGrid="0" snapToObjects="1">
      <p:cViewPr>
        <p:scale>
          <a:sx n="69" d="100"/>
          <a:sy n="69" d="100"/>
        </p:scale>
        <p:origin x="-504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9EAB16-F3EC-BE42-AE02-9AAEE19009B8}" type="doc">
      <dgm:prSet loTypeId="urn:microsoft.com/office/officeart/2005/8/layout/process1" loCatId="" qsTypeId="urn:microsoft.com/office/officeart/2005/8/quickstyle/simple1" qsCatId="simple" csTypeId="urn:microsoft.com/office/officeart/2005/8/colors/colorful4" csCatId="colorful" phldr="1"/>
      <dgm:spPr/>
    </dgm:pt>
    <dgm:pt modelId="{CD2E3534-1683-684D-A79D-3CEBC3403506}">
      <dgm:prSet phldrT="[Text]" custT="1"/>
      <dgm:spPr/>
      <dgm:t>
        <a:bodyPr/>
        <a:lstStyle/>
        <a:p>
          <a:r>
            <a:rPr lang="en-US" sz="1600">
              <a:latin typeface="Century Gothic"/>
              <a:cs typeface="Century Gothic"/>
            </a:rPr>
            <a:t>Informasi Proses dan Hasil Pelaksanaan On di Sekolah</a:t>
          </a:r>
        </a:p>
        <a:p>
          <a:r>
            <a:rPr lang="en-US" sz="1400">
              <a:solidFill>
                <a:srgbClr val="000090"/>
              </a:solidFill>
              <a:latin typeface="Century Gothic"/>
              <a:cs typeface="Century Gothic"/>
            </a:rPr>
            <a:t>(Keberhasilan, Permasalahan, Kesepahaman)</a:t>
          </a:r>
        </a:p>
      </dgm:t>
    </dgm:pt>
    <dgm:pt modelId="{24A432F0-B17F-4E48-8213-92DA679A1486}" type="parTrans" cxnId="{7A7AE070-59EB-D341-B1DE-3ADF98B653FA}">
      <dgm:prSet/>
      <dgm:spPr/>
      <dgm:t>
        <a:bodyPr/>
        <a:lstStyle/>
        <a:p>
          <a:endParaRPr lang="en-US" sz="1600">
            <a:latin typeface="Century Gothic"/>
            <a:cs typeface="Century Gothic"/>
          </a:endParaRPr>
        </a:p>
      </dgm:t>
    </dgm:pt>
    <dgm:pt modelId="{3B65D9C7-2DC3-E848-B109-0872DE31C8C3}" type="sibTrans" cxnId="{7A7AE070-59EB-D341-B1DE-3ADF98B653FA}">
      <dgm:prSet custT="1"/>
      <dgm:spPr/>
      <dgm:t>
        <a:bodyPr/>
        <a:lstStyle/>
        <a:p>
          <a:endParaRPr lang="en-US" sz="1600">
            <a:latin typeface="Century Gothic"/>
            <a:cs typeface="Century Gothic"/>
          </a:endParaRPr>
        </a:p>
      </dgm:t>
    </dgm:pt>
    <dgm:pt modelId="{F3A80EE7-2A66-134B-B893-89BA59572CEA}">
      <dgm:prSet phldrT="[Text]" custT="1"/>
      <dgm:spPr/>
      <dgm:t>
        <a:bodyPr/>
        <a:lstStyle/>
        <a:p>
          <a:r>
            <a:rPr lang="en-US" sz="1600">
              <a:latin typeface="Century Gothic"/>
              <a:cs typeface="Century Gothic"/>
            </a:rPr>
            <a:t>Diskusi Pengembangan Praktek Baik dan Solusi Permasalahan </a:t>
          </a:r>
        </a:p>
      </dgm:t>
    </dgm:pt>
    <dgm:pt modelId="{8B6FBFFA-077C-F042-88F8-1E3E0DAFA9E8}" type="parTrans" cxnId="{FE3AB024-F751-FB4C-8356-A7D4B1194AAB}">
      <dgm:prSet/>
      <dgm:spPr/>
      <dgm:t>
        <a:bodyPr/>
        <a:lstStyle/>
        <a:p>
          <a:endParaRPr lang="en-US" sz="1600">
            <a:latin typeface="Century Gothic"/>
            <a:cs typeface="Century Gothic"/>
          </a:endParaRPr>
        </a:p>
      </dgm:t>
    </dgm:pt>
    <dgm:pt modelId="{953D0159-829B-BD41-9A29-46C6B6C51189}" type="sibTrans" cxnId="{FE3AB024-F751-FB4C-8356-A7D4B1194AAB}">
      <dgm:prSet custT="1"/>
      <dgm:spPr/>
      <dgm:t>
        <a:bodyPr/>
        <a:lstStyle/>
        <a:p>
          <a:endParaRPr lang="en-US" sz="1600">
            <a:latin typeface="Century Gothic"/>
            <a:cs typeface="Century Gothic"/>
          </a:endParaRPr>
        </a:p>
      </dgm:t>
    </dgm:pt>
    <dgm:pt modelId="{54F6EC6C-A8B1-CB45-BE12-E6D380A1FB87}">
      <dgm:prSet phldrT="[Text]" custT="1"/>
      <dgm:spPr/>
      <dgm:t>
        <a:bodyPr/>
        <a:lstStyle/>
        <a:p>
          <a:r>
            <a:rPr lang="en-US" sz="1600">
              <a:latin typeface="Century Gothic"/>
              <a:cs typeface="Century Gothic"/>
            </a:rPr>
            <a:t>Rencana Tindaklanjut Peningkatan Mutu Pelaksanaan Pembelajaran Dalam Satu Klaster</a:t>
          </a:r>
        </a:p>
      </dgm:t>
    </dgm:pt>
    <dgm:pt modelId="{914E84F8-94FA-1645-8577-BCA9DBDB2E36}" type="parTrans" cxnId="{A2F09DB6-3DBE-DC4F-B4CC-46DC23846047}">
      <dgm:prSet/>
      <dgm:spPr/>
      <dgm:t>
        <a:bodyPr/>
        <a:lstStyle/>
        <a:p>
          <a:endParaRPr lang="en-US" sz="1600">
            <a:latin typeface="Century Gothic"/>
            <a:cs typeface="Century Gothic"/>
          </a:endParaRPr>
        </a:p>
      </dgm:t>
    </dgm:pt>
    <dgm:pt modelId="{45925665-FCDB-CF41-8EFF-707F7F456A9E}" type="sibTrans" cxnId="{A2F09DB6-3DBE-DC4F-B4CC-46DC23846047}">
      <dgm:prSet/>
      <dgm:spPr/>
      <dgm:t>
        <a:bodyPr/>
        <a:lstStyle/>
        <a:p>
          <a:endParaRPr lang="en-US" sz="1600">
            <a:latin typeface="Century Gothic"/>
            <a:cs typeface="Century Gothic"/>
          </a:endParaRPr>
        </a:p>
      </dgm:t>
    </dgm:pt>
    <dgm:pt modelId="{15236A2B-C88E-6547-9ACC-7CB8D8F2E441}" type="pres">
      <dgm:prSet presAssocID="{2B9EAB16-F3EC-BE42-AE02-9AAEE19009B8}" presName="Name0" presStyleCnt="0">
        <dgm:presLayoutVars>
          <dgm:dir/>
          <dgm:resizeHandles val="exact"/>
        </dgm:presLayoutVars>
      </dgm:prSet>
      <dgm:spPr/>
    </dgm:pt>
    <dgm:pt modelId="{A5A29616-EF10-524F-96DA-F6EA9CEA1A5A}" type="pres">
      <dgm:prSet presAssocID="{CD2E3534-1683-684D-A79D-3CEBC340350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04CBD-A9E7-6B42-8FCE-3AF6DC7A78E8}" type="pres">
      <dgm:prSet presAssocID="{3B65D9C7-2DC3-E848-B109-0872DE31C8C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58DCE4A-BB0E-7741-AE58-9033F35BD383}" type="pres">
      <dgm:prSet presAssocID="{3B65D9C7-2DC3-E848-B109-0872DE31C8C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91AF97A-C01D-154F-8C04-123CFD96F4C4}" type="pres">
      <dgm:prSet presAssocID="{F3A80EE7-2A66-134B-B893-89BA59572CE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8E59D-2F6A-6844-BA59-C01A5B3226F1}" type="pres">
      <dgm:prSet presAssocID="{953D0159-829B-BD41-9A29-46C6B6C5118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EB975AC-D59F-754E-89DC-9604D8FD4FF7}" type="pres">
      <dgm:prSet presAssocID="{953D0159-829B-BD41-9A29-46C6B6C5118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568E348-DCF8-D446-A620-C22CDDCC8EB2}" type="pres">
      <dgm:prSet presAssocID="{54F6EC6C-A8B1-CB45-BE12-E6D380A1FB8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F6D318-A496-D84B-BDF1-287CE9654C4B}" type="presOf" srcId="{2B9EAB16-F3EC-BE42-AE02-9AAEE19009B8}" destId="{15236A2B-C88E-6547-9ACC-7CB8D8F2E441}" srcOrd="0" destOrd="0" presId="urn:microsoft.com/office/officeart/2005/8/layout/process1"/>
    <dgm:cxn modelId="{7A7AE070-59EB-D341-B1DE-3ADF98B653FA}" srcId="{2B9EAB16-F3EC-BE42-AE02-9AAEE19009B8}" destId="{CD2E3534-1683-684D-A79D-3CEBC3403506}" srcOrd="0" destOrd="0" parTransId="{24A432F0-B17F-4E48-8213-92DA679A1486}" sibTransId="{3B65D9C7-2DC3-E848-B109-0872DE31C8C3}"/>
    <dgm:cxn modelId="{7E873DD8-2C74-5540-97EE-94583FC9F2F2}" type="presOf" srcId="{3B65D9C7-2DC3-E848-B109-0872DE31C8C3}" destId="{BA704CBD-A9E7-6B42-8FCE-3AF6DC7A78E8}" srcOrd="0" destOrd="0" presId="urn:microsoft.com/office/officeart/2005/8/layout/process1"/>
    <dgm:cxn modelId="{711F934E-F608-CC4F-9EEC-BB11FA01987F}" type="presOf" srcId="{54F6EC6C-A8B1-CB45-BE12-E6D380A1FB87}" destId="{C568E348-DCF8-D446-A620-C22CDDCC8EB2}" srcOrd="0" destOrd="0" presId="urn:microsoft.com/office/officeart/2005/8/layout/process1"/>
    <dgm:cxn modelId="{FE3AB024-F751-FB4C-8356-A7D4B1194AAB}" srcId="{2B9EAB16-F3EC-BE42-AE02-9AAEE19009B8}" destId="{F3A80EE7-2A66-134B-B893-89BA59572CEA}" srcOrd="1" destOrd="0" parTransId="{8B6FBFFA-077C-F042-88F8-1E3E0DAFA9E8}" sibTransId="{953D0159-829B-BD41-9A29-46C6B6C51189}"/>
    <dgm:cxn modelId="{A2F09DB6-3DBE-DC4F-B4CC-46DC23846047}" srcId="{2B9EAB16-F3EC-BE42-AE02-9AAEE19009B8}" destId="{54F6EC6C-A8B1-CB45-BE12-E6D380A1FB87}" srcOrd="2" destOrd="0" parTransId="{914E84F8-94FA-1645-8577-BCA9DBDB2E36}" sibTransId="{45925665-FCDB-CF41-8EFF-707F7F456A9E}"/>
    <dgm:cxn modelId="{3DF00912-F8BD-9B41-B705-695208997C0B}" type="presOf" srcId="{953D0159-829B-BD41-9A29-46C6B6C51189}" destId="{DEB975AC-D59F-754E-89DC-9604D8FD4FF7}" srcOrd="1" destOrd="0" presId="urn:microsoft.com/office/officeart/2005/8/layout/process1"/>
    <dgm:cxn modelId="{FD864DA1-74CE-F046-AE2E-871460D62CBF}" type="presOf" srcId="{CD2E3534-1683-684D-A79D-3CEBC3403506}" destId="{A5A29616-EF10-524F-96DA-F6EA9CEA1A5A}" srcOrd="0" destOrd="0" presId="urn:microsoft.com/office/officeart/2005/8/layout/process1"/>
    <dgm:cxn modelId="{57BFB0E0-5385-F74C-A43D-9CD2CC035D89}" type="presOf" srcId="{F3A80EE7-2A66-134B-B893-89BA59572CEA}" destId="{C91AF97A-C01D-154F-8C04-123CFD96F4C4}" srcOrd="0" destOrd="0" presId="urn:microsoft.com/office/officeart/2005/8/layout/process1"/>
    <dgm:cxn modelId="{B0BFF71A-D0CB-5049-9F53-73A880D765B6}" type="presOf" srcId="{953D0159-829B-BD41-9A29-46C6B6C51189}" destId="{87C8E59D-2F6A-6844-BA59-C01A5B3226F1}" srcOrd="0" destOrd="0" presId="urn:microsoft.com/office/officeart/2005/8/layout/process1"/>
    <dgm:cxn modelId="{4067ED39-A6CC-2843-AFD4-46817FC51307}" type="presOf" srcId="{3B65D9C7-2DC3-E848-B109-0872DE31C8C3}" destId="{C58DCE4A-BB0E-7741-AE58-9033F35BD383}" srcOrd="1" destOrd="0" presId="urn:microsoft.com/office/officeart/2005/8/layout/process1"/>
    <dgm:cxn modelId="{52444080-4D93-2A46-A251-7F5CD1BD8CB1}" type="presParOf" srcId="{15236A2B-C88E-6547-9ACC-7CB8D8F2E441}" destId="{A5A29616-EF10-524F-96DA-F6EA9CEA1A5A}" srcOrd="0" destOrd="0" presId="urn:microsoft.com/office/officeart/2005/8/layout/process1"/>
    <dgm:cxn modelId="{E3B6599F-675F-E147-8B25-D2B527BC5104}" type="presParOf" srcId="{15236A2B-C88E-6547-9ACC-7CB8D8F2E441}" destId="{BA704CBD-A9E7-6B42-8FCE-3AF6DC7A78E8}" srcOrd="1" destOrd="0" presId="urn:microsoft.com/office/officeart/2005/8/layout/process1"/>
    <dgm:cxn modelId="{193E23B0-A1C1-5847-91F3-10FDB86B6A89}" type="presParOf" srcId="{BA704CBD-A9E7-6B42-8FCE-3AF6DC7A78E8}" destId="{C58DCE4A-BB0E-7741-AE58-9033F35BD383}" srcOrd="0" destOrd="0" presId="urn:microsoft.com/office/officeart/2005/8/layout/process1"/>
    <dgm:cxn modelId="{EA821581-E9F6-0F45-9070-F6CC26A35664}" type="presParOf" srcId="{15236A2B-C88E-6547-9ACC-7CB8D8F2E441}" destId="{C91AF97A-C01D-154F-8C04-123CFD96F4C4}" srcOrd="2" destOrd="0" presId="urn:microsoft.com/office/officeart/2005/8/layout/process1"/>
    <dgm:cxn modelId="{694DBDDD-F104-6C45-B80B-EB30ED77DC9A}" type="presParOf" srcId="{15236A2B-C88E-6547-9ACC-7CB8D8F2E441}" destId="{87C8E59D-2F6A-6844-BA59-C01A5B3226F1}" srcOrd="3" destOrd="0" presId="urn:microsoft.com/office/officeart/2005/8/layout/process1"/>
    <dgm:cxn modelId="{934D6E26-72A8-884C-8AF9-056E1C2AABEA}" type="presParOf" srcId="{87C8E59D-2F6A-6844-BA59-C01A5B3226F1}" destId="{DEB975AC-D59F-754E-89DC-9604D8FD4FF7}" srcOrd="0" destOrd="0" presId="urn:microsoft.com/office/officeart/2005/8/layout/process1"/>
    <dgm:cxn modelId="{C25CED2B-6287-E544-B34D-44900792888A}" type="presParOf" srcId="{15236A2B-C88E-6547-9ACC-7CB8D8F2E441}" destId="{C568E348-DCF8-D446-A620-C22CDDCC8EB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29616-EF10-524F-96DA-F6EA9CEA1A5A}">
      <dsp:nvSpPr>
        <dsp:cNvPr id="0" name=""/>
        <dsp:cNvSpPr/>
      </dsp:nvSpPr>
      <dsp:spPr>
        <a:xfrm>
          <a:off x="7732" y="460077"/>
          <a:ext cx="2311224" cy="15817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Century Gothic"/>
              <a:cs typeface="Century Gothic"/>
            </a:rPr>
            <a:t>Informasi Proses dan Hasil Pelaksanaan On di Sekolah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solidFill>
                <a:srgbClr val="000090"/>
              </a:solidFill>
              <a:latin typeface="Century Gothic"/>
              <a:cs typeface="Century Gothic"/>
            </a:rPr>
            <a:t>(Keberhasilan, Permasalahan, Kesepahaman)</a:t>
          </a:r>
        </a:p>
      </dsp:txBody>
      <dsp:txXfrm>
        <a:off x="54060" y="506405"/>
        <a:ext cx="2218568" cy="1489088"/>
      </dsp:txXfrm>
    </dsp:sp>
    <dsp:sp modelId="{BA704CBD-A9E7-6B42-8FCE-3AF6DC7A78E8}">
      <dsp:nvSpPr>
        <dsp:cNvPr id="0" name=""/>
        <dsp:cNvSpPr/>
      </dsp:nvSpPr>
      <dsp:spPr>
        <a:xfrm>
          <a:off x="2550079" y="964358"/>
          <a:ext cx="489979" cy="573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Century Gothic"/>
            <a:cs typeface="Century Gothic"/>
          </a:endParaRPr>
        </a:p>
      </dsp:txBody>
      <dsp:txXfrm>
        <a:off x="2550079" y="1078995"/>
        <a:ext cx="342985" cy="343909"/>
      </dsp:txXfrm>
    </dsp:sp>
    <dsp:sp modelId="{C91AF97A-C01D-154F-8C04-123CFD96F4C4}">
      <dsp:nvSpPr>
        <dsp:cNvPr id="0" name=""/>
        <dsp:cNvSpPr/>
      </dsp:nvSpPr>
      <dsp:spPr>
        <a:xfrm>
          <a:off x="3243446" y="460077"/>
          <a:ext cx="2311224" cy="1581744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Century Gothic"/>
              <a:cs typeface="Century Gothic"/>
            </a:rPr>
            <a:t>Diskusi Pengembangan Praktek Baik dan Solusi Permasalahan </a:t>
          </a:r>
        </a:p>
      </dsp:txBody>
      <dsp:txXfrm>
        <a:off x="3289774" y="506405"/>
        <a:ext cx="2218568" cy="1489088"/>
      </dsp:txXfrm>
    </dsp:sp>
    <dsp:sp modelId="{87C8E59D-2F6A-6844-BA59-C01A5B3226F1}">
      <dsp:nvSpPr>
        <dsp:cNvPr id="0" name=""/>
        <dsp:cNvSpPr/>
      </dsp:nvSpPr>
      <dsp:spPr>
        <a:xfrm>
          <a:off x="5785793" y="964358"/>
          <a:ext cx="489979" cy="573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Century Gothic"/>
            <a:cs typeface="Century Gothic"/>
          </a:endParaRPr>
        </a:p>
      </dsp:txBody>
      <dsp:txXfrm>
        <a:off x="5785793" y="1078995"/>
        <a:ext cx="342985" cy="343909"/>
      </dsp:txXfrm>
    </dsp:sp>
    <dsp:sp modelId="{C568E348-DCF8-D446-A620-C22CDDCC8EB2}">
      <dsp:nvSpPr>
        <dsp:cNvPr id="0" name=""/>
        <dsp:cNvSpPr/>
      </dsp:nvSpPr>
      <dsp:spPr>
        <a:xfrm>
          <a:off x="6479160" y="460077"/>
          <a:ext cx="2311224" cy="1581744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Century Gothic"/>
              <a:cs typeface="Century Gothic"/>
            </a:rPr>
            <a:t>Rencana Tindaklanjut Peningkatan Mutu Pelaksanaan Pembelajaran Dalam Satu Klaster</a:t>
          </a:r>
        </a:p>
      </dsp:txBody>
      <dsp:txXfrm>
        <a:off x="6525488" y="506405"/>
        <a:ext cx="2218568" cy="1489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EC89B-885A-6647-9705-78BBB3DCCDCF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B7C64-BFCE-FE43-9E56-F7A3A96926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873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Silahkan diperbaiki jika mengalami</a:t>
            </a:r>
            <a:r>
              <a:rPr lang="id-ID" baseline="0" dirty="0" smtClean="0"/>
              <a:t> perubahan.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C0870-A84E-4EF0-AAFC-33ACFB6B45AF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11477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Disesuaikan JP</a:t>
            </a:r>
            <a:r>
              <a:rPr lang="id-ID" baseline="0" dirty="0" smtClean="0"/>
              <a:t> nya oleh Direktorat.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C0870-A84E-4EF0-AAFC-33ACFB6B45AF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089788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Sudah sepakat.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7427E-0FB8-6D4C-B43E-DA28E8E8DB3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0886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Silahkan</a:t>
            </a:r>
            <a:r>
              <a:rPr lang="id-ID" baseline="0" dirty="0" smtClean="0"/>
              <a:t> disesuaikan masing-masing Direktorat.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C0870-A84E-4EF0-AAFC-33ACFB6B45AF}" type="slidenum">
              <a:rPr lang="id-ID" smtClean="0"/>
              <a:pPr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08978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984-BFB8-EA45-AAF0-8A236F866DA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2D31-C234-EB4E-AB42-18014AD9C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866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984-BFB8-EA45-AAF0-8A236F866DA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2D31-C234-EB4E-AB42-18014AD9C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453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984-BFB8-EA45-AAF0-8A236F866DA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2D31-C234-EB4E-AB42-18014AD9C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077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984-BFB8-EA45-AAF0-8A236F866DA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2D31-C234-EB4E-AB42-18014AD9C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799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984-BFB8-EA45-AAF0-8A236F866DA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2D31-C234-EB4E-AB42-18014AD9C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247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984-BFB8-EA45-AAF0-8A236F866DA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2D31-C234-EB4E-AB42-18014AD9C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004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984-BFB8-EA45-AAF0-8A236F866DA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2D31-C234-EB4E-AB42-18014AD9C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074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984-BFB8-EA45-AAF0-8A236F866DA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2D31-C234-EB4E-AB42-18014AD9C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704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984-BFB8-EA45-AAF0-8A236F866DA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2D31-C234-EB4E-AB42-18014AD9C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122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984-BFB8-EA45-AAF0-8A236F866DA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2D31-C234-EB4E-AB42-18014AD9C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3037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984-BFB8-EA45-AAF0-8A236F866DA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2D31-C234-EB4E-AB42-18014AD9C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237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DA984-BFB8-EA45-AAF0-8A236F866DA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32D31-C234-EB4E-AB42-18014AD9C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74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jpe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8207" y="382797"/>
            <a:ext cx="4999027" cy="770917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" y="382797"/>
            <a:ext cx="5526258" cy="770917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6966" y="428560"/>
            <a:ext cx="421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Direktorat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Pembinaan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Sekolah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Menengah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Atas</a:t>
            </a:r>
            <a:endParaRPr lang="en-US" sz="1200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r>
              <a:rPr lang="en-US" sz="12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Direktorat</a:t>
            </a: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Jenderal</a:t>
            </a: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Pendidikan</a:t>
            </a: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Dasar</a:t>
            </a: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dan</a:t>
            </a: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Menengah</a:t>
            </a:r>
            <a:endParaRPr lang="en-US" sz="1200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r>
              <a:rPr lang="en-US" sz="12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Kementerian</a:t>
            </a: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Pendidikan</a:t>
            </a: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dan</a:t>
            </a: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Kebudayaan</a:t>
            </a: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  </a:t>
            </a:r>
            <a:endParaRPr lang="en-US" sz="1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4891" t="38427" r="34960" b="39473"/>
          <a:stretch/>
        </p:blipFill>
        <p:spPr>
          <a:xfrm>
            <a:off x="117408" y="405202"/>
            <a:ext cx="625731" cy="649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79577" y="599154"/>
            <a:ext cx="337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Maju</a:t>
            </a:r>
            <a:r>
              <a:rPr lang="en-US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Bersama</a:t>
            </a:r>
            <a:r>
              <a:rPr lang="en-US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Hebat</a:t>
            </a:r>
            <a:r>
              <a:rPr lang="en-US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Semua</a:t>
            </a:r>
            <a:endParaRPr lang="en-US" b="1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7408" y="1476666"/>
            <a:ext cx="2994092" cy="1676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7409" y="3169214"/>
            <a:ext cx="2994091" cy="16486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7409" y="4836457"/>
            <a:ext cx="2994091" cy="16532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7409" y="1423718"/>
            <a:ext cx="101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Konsep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9908" y="3129524"/>
            <a:ext cx="93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Diskusi</a:t>
            </a:r>
            <a:endParaRPr lang="en-US" b="1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268" y="4817859"/>
            <a:ext cx="92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Century Gothic"/>
                <a:cs typeface="Century Gothic"/>
              </a:rPr>
              <a:t>Sukses</a:t>
            </a:r>
            <a:endParaRPr lang="en-US" b="1" dirty="0">
              <a:solidFill>
                <a:schemeClr val="tx2"/>
              </a:solidFill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55558" y="1658274"/>
            <a:ext cx="511532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PENYELENGGARAAN </a:t>
            </a:r>
          </a:p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BIMBINGAN TEKNIS </a:t>
            </a:r>
          </a:p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DAN PENDAMPINGAN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65500" y="3422692"/>
            <a:ext cx="5524499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KURIKULUM 2013</a:t>
            </a:r>
            <a:endParaRPr lang="en-US" sz="36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65500" y="4095785"/>
            <a:ext cx="5524499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SEKOLAH MENENGAH ATAS</a:t>
            </a:r>
            <a:endParaRPr lang="en-US"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8207" y="5120590"/>
            <a:ext cx="4130190" cy="13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77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830" y="511870"/>
            <a:ext cx="7950240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Jumlah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Peserta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Bimtek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Penyegaran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Instruktur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 K-13 </a:t>
            </a:r>
            <a:r>
              <a:rPr lang="en-US" sz="24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Tahun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 2017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3968424"/>
              </p:ext>
            </p:extLst>
          </p:nvPr>
        </p:nvGraphicFramePr>
        <p:xfrm>
          <a:off x="622830" y="1498641"/>
          <a:ext cx="7950240" cy="36576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317719"/>
                <a:gridCol w="3184490"/>
                <a:gridCol w="3448031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dirty="0" smtClean="0">
                          <a:latin typeface="Century Gothic"/>
                          <a:cs typeface="Century Gothic"/>
                        </a:rPr>
                        <a:t>No</a:t>
                      </a:r>
                      <a:endParaRPr lang="en-US" sz="1800" b="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dirty="0" err="1" smtClean="0">
                          <a:latin typeface="Century Gothic"/>
                          <a:cs typeface="Century Gothic"/>
                        </a:rPr>
                        <a:t>Jenjang</a:t>
                      </a:r>
                      <a:endParaRPr lang="en-US" sz="1800" b="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dirty="0" err="1" smtClean="0"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lang="en-US" sz="1800" b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800" b="0" dirty="0" err="1" smtClean="0">
                          <a:latin typeface="Century Gothic"/>
                          <a:cs typeface="Century Gothic"/>
                        </a:rPr>
                        <a:t>Instruktur</a:t>
                      </a:r>
                      <a:endParaRPr lang="en-US" sz="1800" b="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1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SD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id-ID" sz="1800" dirty="0" smtClean="0">
                          <a:latin typeface="Century Gothic"/>
                          <a:cs typeface="Century Gothic"/>
                        </a:rPr>
                        <a:t>650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2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SMP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9</a:t>
                      </a:r>
                      <a:r>
                        <a:rPr lang="id-ID" sz="1800" dirty="0" smtClean="0"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cs typeface="Century Gothic"/>
                        </a:rPr>
                        <a:t>SMA *)</a:t>
                      </a:r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cs typeface="Century Gothic"/>
                        </a:rPr>
                        <a:t>1,461</a:t>
                      </a:r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4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SMK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871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5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sz="1800" dirty="0" smtClean="0">
                          <a:latin typeface="Century Gothic"/>
                          <a:cs typeface="Century Gothic"/>
                        </a:rPr>
                        <a:t>SMALB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id-ID" sz="1800" dirty="0" smtClean="0">
                          <a:latin typeface="Century Gothic"/>
                          <a:cs typeface="Century Gothic"/>
                        </a:rPr>
                        <a:t>75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err="1" smtClean="0">
                          <a:latin typeface="Century Gothic"/>
                          <a:cs typeface="Century Gothic"/>
                        </a:rPr>
                        <a:t>Jumlah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3,977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2830" y="5167194"/>
            <a:ext cx="7950241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66700" indent="-266700"/>
            <a:r>
              <a:rPr lang="en-US" sz="1600" dirty="0" smtClean="0">
                <a:latin typeface="Century Gothic"/>
                <a:cs typeface="Century Gothic"/>
              </a:rPr>
              <a:t>*) 	</a:t>
            </a:r>
            <a:r>
              <a:rPr lang="en-US" sz="1600" dirty="0" err="1" smtClean="0">
                <a:latin typeface="Century Gothic"/>
                <a:cs typeface="Century Gothic"/>
              </a:rPr>
              <a:t>Peserta</a:t>
            </a:r>
            <a:r>
              <a:rPr lang="en-US" sz="1600" dirty="0" smtClean="0">
                <a:latin typeface="Century Gothic"/>
                <a:cs typeface="Century Gothic"/>
              </a:rPr>
              <a:t> per </a:t>
            </a:r>
            <a:r>
              <a:rPr lang="en-US" sz="1600" dirty="0" err="1" smtClean="0">
                <a:latin typeface="Century Gothic"/>
                <a:cs typeface="Century Gothic"/>
              </a:rPr>
              <a:t>provinsi</a:t>
            </a:r>
            <a:r>
              <a:rPr lang="en-US" sz="1600" dirty="0" smtClean="0">
                <a:latin typeface="Century Gothic"/>
                <a:cs typeface="Century Gothic"/>
              </a:rPr>
              <a:t> minimal 33 orang, </a:t>
            </a:r>
            <a:r>
              <a:rPr lang="en-US" sz="1600" dirty="0" err="1" smtClean="0">
                <a:latin typeface="Century Gothic"/>
                <a:cs typeface="Century Gothic"/>
              </a:rPr>
              <a:t>kecuali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provinsi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besar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diberikan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tambahan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peserta</a:t>
            </a:r>
            <a:r>
              <a:rPr lang="en-US" sz="1600" dirty="0" smtClean="0">
                <a:latin typeface="Century Gothic"/>
                <a:cs typeface="Century Gothic"/>
              </a:rPr>
              <a:t>.</a:t>
            </a:r>
          </a:p>
          <a:p>
            <a:pPr marL="266700" indent="-266700"/>
            <a:r>
              <a:rPr lang="en-US" sz="1600" dirty="0">
                <a:latin typeface="Century Gothic"/>
                <a:cs typeface="Century Gothic"/>
              </a:rPr>
              <a:t>	</a:t>
            </a:r>
            <a:r>
              <a:rPr lang="en-US" sz="1600" dirty="0" smtClean="0">
                <a:latin typeface="Century Gothic"/>
                <a:cs typeface="Century Gothic"/>
              </a:rPr>
              <a:t>1,313 orang </a:t>
            </a:r>
            <a:r>
              <a:rPr lang="en-US" sz="1600" dirty="0" err="1" smtClean="0">
                <a:latin typeface="Century Gothic"/>
                <a:cs typeface="Century Gothic"/>
              </a:rPr>
              <a:t>Instruktur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perwakilan</a:t>
            </a:r>
            <a:r>
              <a:rPr lang="en-US" sz="1600" dirty="0" smtClean="0">
                <a:latin typeface="Century Gothic"/>
                <a:cs typeface="Century Gothic"/>
              </a:rPr>
              <a:t> 34 </a:t>
            </a:r>
            <a:r>
              <a:rPr lang="en-US" sz="1600" dirty="0" err="1" smtClean="0">
                <a:latin typeface="Century Gothic"/>
                <a:cs typeface="Century Gothic"/>
              </a:rPr>
              <a:t>provinsi</a:t>
            </a:r>
            <a:r>
              <a:rPr lang="en-US" sz="1600" dirty="0" smtClean="0">
                <a:latin typeface="Century Gothic"/>
                <a:cs typeface="Century Gothic"/>
              </a:rPr>
              <a:t> (LPMP) </a:t>
            </a:r>
            <a:r>
              <a:rPr lang="en-US" sz="1600" dirty="0" err="1" smtClean="0">
                <a:latin typeface="Century Gothic"/>
                <a:cs typeface="Century Gothic"/>
              </a:rPr>
              <a:t>dan</a:t>
            </a:r>
            <a:r>
              <a:rPr lang="en-US" sz="1600" dirty="0" smtClean="0">
                <a:latin typeface="Century Gothic"/>
                <a:cs typeface="Century Gothic"/>
              </a:rPr>
              <a:t> 148 orang </a:t>
            </a:r>
            <a:r>
              <a:rPr lang="en-US" sz="1600" dirty="0" err="1" smtClean="0">
                <a:latin typeface="Century Gothic"/>
                <a:cs typeface="Century Gothic"/>
              </a:rPr>
              <a:t>adalah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fasilitator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penyegaran</a:t>
            </a:r>
            <a:r>
              <a:rPr lang="en-US" sz="1600" dirty="0" smtClean="0">
                <a:latin typeface="Century Gothic"/>
                <a:cs typeface="Century Gothic"/>
              </a:rPr>
              <a:t> (</a:t>
            </a:r>
            <a:r>
              <a:rPr lang="en-US" sz="1600" dirty="0" err="1" smtClean="0">
                <a:latin typeface="Century Gothic"/>
                <a:cs typeface="Century Gothic"/>
              </a:rPr>
              <a:t>Dit</a:t>
            </a:r>
            <a:r>
              <a:rPr lang="en-US" sz="1600" dirty="0" smtClean="0">
                <a:latin typeface="Century Gothic"/>
                <a:cs typeface="Century Gothic"/>
              </a:rPr>
              <a:t>. PSMA)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3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0568998"/>
              </p:ext>
            </p:extLst>
          </p:nvPr>
        </p:nvGraphicFramePr>
        <p:xfrm>
          <a:off x="24300" y="1603798"/>
          <a:ext cx="4464403" cy="4379824"/>
        </p:xfrm>
        <a:graphic>
          <a:graphicData uri="http://schemas.openxmlformats.org/drawingml/2006/table">
            <a:tbl>
              <a:tblPr/>
              <a:tblGrid>
                <a:gridCol w="328817"/>
                <a:gridCol w="3569783"/>
                <a:gridCol w="565803"/>
              </a:tblGrid>
              <a:tr h="2503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Mata Pelajaran</a:t>
                      </a:r>
                    </a:p>
                  </a:txBody>
                  <a:tcPr marL="9136" marR="9136" marT="9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Jml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Peserta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9136" marR="9136" marT="9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46176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Umum A</a:t>
                      </a:r>
                    </a:p>
                  </a:txBody>
                  <a:tcPr marL="9136" marR="9136" marT="913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 Pendidikan Agama Islam dan Budi Pekerti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 Pendidikan Agama Kristen dan Budi Pekerti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 Pendidikan Agama Katolik dan Budi Pekerti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 Pendidikan Agama Hindu dan Budi Pekerti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 Pendidikan Agama Budha dan Budi Pekerti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indent="-176213"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 Pendidikan Agama Khonghucu dan Budi Pekerti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7. Pendidikan Pancasila dan Kewarganegaraan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8. </a:t>
                      </a:r>
                      <a:r>
                        <a:rPr lang="en-US" sz="1200" b="1" i="0" u="none" strike="noStrike" dirty="0" err="1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Bahasa</a:t>
                      </a:r>
                      <a:r>
                        <a:rPr lang="en-US" sz="1200" b="1" i="0" u="none" strike="noStrike" dirty="0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 Indonesia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9. </a:t>
                      </a:r>
                      <a:r>
                        <a:rPr lang="en-US" sz="1200" b="1" i="0" u="none" strike="noStrike" dirty="0" err="1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Sejarah</a:t>
                      </a:r>
                      <a:r>
                        <a:rPr lang="en-US" sz="1200" b="1" i="0" u="none" strike="noStrike" dirty="0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 Indonesia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10. </a:t>
                      </a:r>
                      <a:r>
                        <a:rPr lang="en-US" sz="1200" b="1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Matematika</a:t>
                      </a:r>
                      <a:endParaRPr lang="en-US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/>
                      </a:endParaRP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11. </a:t>
                      </a:r>
                      <a:r>
                        <a:rPr lang="en-US" sz="1200" b="1" i="0" u="none" strike="noStrike" dirty="0" err="1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Bahasa</a:t>
                      </a:r>
                      <a:r>
                        <a:rPr lang="en-US" sz="1200" b="1" i="0" u="none" strike="noStrike" dirty="0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Inggris</a:t>
                      </a:r>
                      <a:endParaRPr lang="en-US" sz="1200" b="1" i="0" u="none" strike="noStrike" dirty="0">
                        <a:solidFill>
                          <a:srgbClr val="215968"/>
                        </a:solidFill>
                        <a:effectLst/>
                        <a:latin typeface="Century Gothic"/>
                      </a:endParaRP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97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Umum B</a:t>
                      </a:r>
                    </a:p>
                  </a:txBody>
                  <a:tcPr marL="9136" marR="9136" marT="913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12. Seni Budaya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3525" indent="-263525"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13. Pendidikan Jasmani, Olah Raga dan Kesehatan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14. Prakarya dan Kewirausahaan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2973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MIPA</a:t>
                      </a:r>
                    </a:p>
                  </a:txBody>
                  <a:tcPr marL="9136" marR="9136" marT="913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15. </a:t>
                      </a:r>
                      <a:r>
                        <a:rPr lang="en-US" sz="1200" b="1" i="0" u="none" strike="noStrike" dirty="0" err="1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Matematika</a:t>
                      </a:r>
                      <a:endParaRPr lang="en-US" sz="1200" b="1" i="0" u="none" strike="noStrike" dirty="0">
                        <a:solidFill>
                          <a:srgbClr val="215968"/>
                        </a:solidFill>
                        <a:effectLst/>
                        <a:latin typeface="Century Gothic"/>
                      </a:endParaRP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16. Biologi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17. Fisika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18. Kimia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FFFF"/>
                </a:solidFill>
                <a:latin typeface="Century Gothic"/>
                <a:cs typeface="Century Gothic"/>
              </a:rPr>
              <a:t>Peserta</a:t>
            </a:r>
            <a:r>
              <a:rPr lang="en-US" sz="2000" b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Bimtek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Penyegaran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Instruktur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“</a:t>
            </a:r>
            <a:r>
              <a:rPr lang="en-US" sz="20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Pusat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” SMA Per LPMP </a:t>
            </a:r>
          </a:p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Berdasarkan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Matapelajaran</a:t>
            </a:r>
            <a:endParaRPr lang="en-US" sz="2000" b="1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Tahun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2017</a:t>
            </a:r>
            <a:endParaRPr lang="en-US" sz="20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9630104"/>
              </p:ext>
            </p:extLst>
          </p:nvPr>
        </p:nvGraphicFramePr>
        <p:xfrm>
          <a:off x="4639323" y="1603798"/>
          <a:ext cx="4464403" cy="3821244"/>
        </p:xfrm>
        <a:graphic>
          <a:graphicData uri="http://schemas.openxmlformats.org/drawingml/2006/table">
            <a:tbl>
              <a:tblPr/>
              <a:tblGrid>
                <a:gridCol w="328817"/>
                <a:gridCol w="3569783"/>
                <a:gridCol w="565803"/>
              </a:tblGrid>
              <a:tr h="2503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Mata </a:t>
                      </a:r>
                      <a:r>
                        <a:rPr lang="en-US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Pelajaran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9136" marR="9136" marT="9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Jml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Peserta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9136" marR="9136" marT="9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12973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IPS</a:t>
                      </a:r>
                    </a:p>
                  </a:txBody>
                  <a:tcPr marL="9136" marR="9136" marT="913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19. Geografi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20. </a:t>
                      </a:r>
                      <a:r>
                        <a:rPr lang="en-US" sz="1200" b="1" i="0" u="none" strike="noStrike" dirty="0" err="1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Sejarah</a:t>
                      </a:r>
                      <a:endParaRPr lang="en-US" sz="1200" b="1" i="0" u="none" strike="noStrike" dirty="0">
                        <a:solidFill>
                          <a:srgbClr val="215968"/>
                        </a:solidFill>
                        <a:effectLst/>
                        <a:latin typeface="Century Gothic"/>
                      </a:endParaRP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21. Ekonomi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22. Sosiologi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29731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Bahasa dan Budaya</a:t>
                      </a:r>
                    </a:p>
                  </a:txBody>
                  <a:tcPr marL="9136" marR="9136" marT="913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23. </a:t>
                      </a:r>
                      <a:r>
                        <a:rPr lang="en-US" sz="1200" b="1" i="0" u="none" strike="noStrike" dirty="0" err="1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Bahasa</a:t>
                      </a:r>
                      <a:r>
                        <a:rPr lang="en-US" sz="1200" b="1" i="0" u="none" strike="noStrike" dirty="0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dan</a:t>
                      </a:r>
                      <a:r>
                        <a:rPr lang="en-US" sz="1200" b="1" i="0" u="none" strike="noStrike" dirty="0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Sastra</a:t>
                      </a:r>
                      <a:r>
                        <a:rPr lang="en-US" sz="1200" b="1" i="0" u="none" strike="noStrike" dirty="0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 Indonesia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24. </a:t>
                      </a:r>
                      <a:r>
                        <a:rPr lang="en-US" sz="1200" b="1" i="0" u="none" strike="noStrike" dirty="0" err="1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Bahasa</a:t>
                      </a:r>
                      <a:r>
                        <a:rPr lang="en-US" sz="1200" b="1" i="0" u="none" strike="noStrike" dirty="0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dan</a:t>
                      </a:r>
                      <a:r>
                        <a:rPr lang="en-US" sz="1200" b="1" i="0" u="none" strike="noStrike" dirty="0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Sastra</a:t>
                      </a:r>
                      <a:r>
                        <a:rPr lang="en-US" sz="1200" b="1" i="0" u="none" strike="noStrike" dirty="0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Inggris</a:t>
                      </a:r>
                      <a:endParaRPr lang="en-US" sz="1200" b="1" i="0" u="none" strike="noStrike" dirty="0">
                        <a:solidFill>
                          <a:srgbClr val="215968"/>
                        </a:solidFill>
                        <a:effectLst/>
                        <a:latin typeface="Century Gothic"/>
                      </a:endParaRP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25. Antropologi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26. Bahasa dan Sastra Arab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27. Bahasa dan Sastra Perancis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28. Bahasa dan Sastra Jerman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29. Bahasa dan Sastra Jepang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30. Bahasa dan Sastra Mandarin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31. Bahasa dan Sastra Korea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753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Jumlah Unsur Mapel</a:t>
                      </a:r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(Guru+LPMP)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136" marR="9136" marT="9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31</a:t>
                      </a:r>
                    </a:p>
                  </a:txBody>
                  <a:tcPr marL="9136" marR="9136" marT="9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53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Unsur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Guru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Bimbingan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dan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Konseling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(BK)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136" marR="9136" marT="9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753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Unsur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Staf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LPMP (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Pengelola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Kegiatan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136" marR="9136" marT="9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753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Total</a:t>
                      </a:r>
                    </a:p>
                  </a:txBody>
                  <a:tcPr marL="9136" marR="9136" marT="9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33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/>
                      </a:endParaRPr>
                    </a:p>
                  </a:txBody>
                  <a:tcPr marL="9136" marR="9136" marT="9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27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5797939"/>
              </p:ext>
            </p:extLst>
          </p:nvPr>
        </p:nvGraphicFramePr>
        <p:xfrm>
          <a:off x="318389" y="1217498"/>
          <a:ext cx="4087999" cy="36220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602613"/>
                <a:gridCol w="2426741"/>
                <a:gridCol w="1058645"/>
              </a:tblGrid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entury Gothic"/>
                          <a:cs typeface="Century Gothic"/>
                        </a:rPr>
                        <a:t>No.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LPMP/</a:t>
                      </a:r>
                      <a:r>
                        <a:rPr lang="en-US" sz="1200" u="none" strike="noStrike" dirty="0" err="1" smtClean="0">
                          <a:effectLst/>
                          <a:latin typeface="Century Gothic"/>
                          <a:cs typeface="Century Gothic"/>
                        </a:rPr>
                        <a:t>Provinsi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entury Gothic"/>
                          <a:cs typeface="Century Gothic"/>
                        </a:rPr>
                        <a:t>Peserta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28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LPMP DKI Jakarta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LPMP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Jawa</a:t>
                      </a: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 Barat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97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LPMP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Jawa</a:t>
                      </a: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 Tengah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65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LPMP D.I. Yogyakarta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LPMP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Jawa</a:t>
                      </a: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Timur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Cambria Math" panose="02040503050406030204" pitchFamily="18" charset="0"/>
                        <a:cs typeface="Century Gothic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97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LPMP Aceh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LPMP Sumatera Utara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65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LPMP Sumatera Barat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LPMP Riau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A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LPMP Jambi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11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A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LPMP Sumatera Selatan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Lampung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Kalimantan Selatan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Kalimantan Tengah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15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Kalimantan Barat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16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Kalimantan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Timur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Kalimantan Utara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32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18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Sulawesi Selatan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8390" y="5163641"/>
            <a:ext cx="8490204" cy="73866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61938" indent="-261938"/>
            <a:r>
              <a:rPr lang="en-US" sz="1400" dirty="0" smtClean="0">
                <a:latin typeface="Century Gothic"/>
                <a:cs typeface="Century Gothic"/>
              </a:rPr>
              <a:t>1.	</a:t>
            </a:r>
            <a:r>
              <a:rPr lang="en-US" sz="1400" dirty="0" err="1" smtClean="0">
                <a:latin typeface="Century Gothic"/>
                <a:cs typeface="Century Gothic"/>
              </a:rPr>
              <a:t>Peserta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latin typeface="Century Gothic"/>
                <a:cs typeface="Century Gothic"/>
              </a:rPr>
              <a:t>adalah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latin typeface="Century Gothic"/>
                <a:cs typeface="Century Gothic"/>
              </a:rPr>
              <a:t>lulusan</a:t>
            </a:r>
            <a:r>
              <a:rPr lang="en-US" sz="1400" dirty="0" smtClean="0">
                <a:latin typeface="Century Gothic"/>
                <a:cs typeface="Century Gothic"/>
              </a:rPr>
              <a:t> NN/IN/IP/IK/GS yang </a:t>
            </a:r>
            <a:r>
              <a:rPr lang="en-US" sz="1400" dirty="0" err="1" smtClean="0">
                <a:latin typeface="Century Gothic"/>
                <a:cs typeface="Century Gothic"/>
              </a:rPr>
              <a:t>memenuhi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latin typeface="Century Gothic"/>
                <a:cs typeface="Century Gothic"/>
              </a:rPr>
              <a:t>kriteria</a:t>
            </a:r>
            <a:endParaRPr lang="en-US" sz="1400" dirty="0">
              <a:latin typeface="Century Gothic"/>
              <a:cs typeface="Century Gothic"/>
            </a:endParaRPr>
          </a:p>
          <a:p>
            <a:pPr marL="266700" indent="-266700"/>
            <a:r>
              <a:rPr lang="en-US" sz="1400" dirty="0" smtClean="0">
                <a:latin typeface="Century Gothic"/>
                <a:cs typeface="Century Gothic"/>
              </a:rPr>
              <a:t>2.</a:t>
            </a:r>
            <a:r>
              <a:rPr lang="en-US" sz="1400" dirty="0">
                <a:latin typeface="Century Gothic"/>
                <a:cs typeface="Century Gothic"/>
              </a:rPr>
              <a:t>	Akan </a:t>
            </a:r>
            <a:r>
              <a:rPr lang="en-US" sz="1400" dirty="0" err="1">
                <a:latin typeface="Century Gothic"/>
                <a:cs typeface="Century Gothic"/>
              </a:rPr>
              <a:t>ditugaskan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sebagai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latin typeface="Century Gothic"/>
                <a:cs typeface="Century Gothic"/>
              </a:rPr>
              <a:t>Instruktur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pada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latin typeface="Century Gothic"/>
                <a:cs typeface="Century Gothic"/>
              </a:rPr>
              <a:t>Penyegaran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latin typeface="Century Gothic"/>
                <a:cs typeface="Century Gothic"/>
              </a:rPr>
              <a:t>Instruktur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latin typeface="Century Gothic"/>
                <a:cs typeface="Century Gothic"/>
              </a:rPr>
              <a:t>Kabupaten</a:t>
            </a:r>
            <a:r>
              <a:rPr lang="en-US" sz="1400" dirty="0" smtClean="0">
                <a:latin typeface="Century Gothic"/>
                <a:cs typeface="Century Gothic"/>
              </a:rPr>
              <a:t>/Kota, </a:t>
            </a:r>
            <a:r>
              <a:rPr lang="en-US" sz="1400" dirty="0" err="1" smtClean="0">
                <a:latin typeface="Century Gothic"/>
                <a:cs typeface="Century Gothic"/>
              </a:rPr>
              <a:t>Pelatihan</a:t>
            </a:r>
            <a:r>
              <a:rPr lang="en-US" sz="1400" dirty="0" smtClean="0">
                <a:latin typeface="Century Gothic"/>
                <a:cs typeface="Century Gothic"/>
              </a:rPr>
              <a:t> Guru </a:t>
            </a:r>
            <a:r>
              <a:rPr lang="en-US" sz="1400" dirty="0" err="1" smtClean="0">
                <a:latin typeface="Century Gothic"/>
                <a:cs typeface="Century Gothic"/>
              </a:rPr>
              <a:t>Sasaran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latin typeface="Century Gothic"/>
                <a:cs typeface="Century Gothic"/>
              </a:rPr>
              <a:t>dan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latin typeface="Century Gothic"/>
                <a:cs typeface="Century Gothic"/>
              </a:rPr>
              <a:t>Pendampingan</a:t>
            </a:r>
            <a:endParaRPr lang="en-US" sz="1400" dirty="0">
              <a:latin typeface="Century Gothic"/>
              <a:cs typeface="Century Gothic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9302584"/>
              </p:ext>
            </p:extLst>
          </p:nvPr>
        </p:nvGraphicFramePr>
        <p:xfrm>
          <a:off x="4720595" y="1217498"/>
          <a:ext cx="4087999" cy="359953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602613"/>
                <a:gridCol w="2426741"/>
                <a:gridCol w="1058645"/>
              </a:tblGrid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entury Gothic"/>
                          <a:cs typeface="Century Gothic"/>
                        </a:rPr>
                        <a:t>No.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LPMP/</a:t>
                      </a:r>
                      <a:r>
                        <a:rPr lang="en-US" sz="1200" u="none" strike="noStrike" dirty="0" err="1" smtClean="0">
                          <a:effectLst/>
                          <a:latin typeface="Century Gothic"/>
                          <a:cs typeface="Century Gothic"/>
                        </a:rPr>
                        <a:t>Provinsi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entury Gothic"/>
                          <a:cs typeface="Century Gothic"/>
                        </a:rPr>
                        <a:t>Peserta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19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Sulawesi Utara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20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Sulawesi Tengah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21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Sulawesi Tenggara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22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Sulawesi Barat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23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Bali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24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Nusa Tenggara Barat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25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Nusa Tenggara Timur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26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Maluku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27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Maluku Utara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28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Papua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29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Gorontalo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30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Bangka Belitung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31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Bengkulu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32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Banten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Papua Barat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34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Kepulauan Riau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584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JUMLAH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1.313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FFFF"/>
                </a:solidFill>
                <a:latin typeface="Century Gothic"/>
                <a:cs typeface="Century Gothic"/>
              </a:rPr>
              <a:t>Peserta</a:t>
            </a:r>
            <a:r>
              <a:rPr lang="en-US" sz="2000" b="1" dirty="0">
                <a:solidFill>
                  <a:srgbClr val="FFFFFF"/>
                </a:solidFill>
                <a:latin typeface="Century Gothic"/>
                <a:cs typeface="Century Gothic"/>
              </a:rPr>
              <a:t> Per 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LPMP </a:t>
            </a:r>
            <a:endParaRPr lang="en-US" sz="2000" b="1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Bimtek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Penyegaran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Instruktur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Kurikulum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2013 SMA </a:t>
            </a:r>
            <a:endParaRPr lang="en-US" sz="20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09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0" y="2353455"/>
            <a:ext cx="9144000" cy="1732289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id-ID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STRUKTUR PROGRAM</a:t>
            </a:r>
            <a:b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d-ID" sz="32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BIMTEK</a:t>
            </a:r>
            <a:r>
              <a:rPr lang="id-ID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d-ID" sz="32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PENYEGARAN INSTRUKTUR </a:t>
            </a:r>
            <a: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KURIKULUM 2013 SMA</a:t>
            </a:r>
            <a:b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TAHUN 2017</a:t>
            </a:r>
            <a:endParaRPr lang="id-ID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599" y="2809521"/>
            <a:ext cx="525805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4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8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8405651"/>
              </p:ext>
            </p:extLst>
          </p:nvPr>
        </p:nvGraphicFramePr>
        <p:xfrm>
          <a:off x="88156" y="1167186"/>
          <a:ext cx="8978867" cy="5625521"/>
        </p:xfrm>
        <a:graphic>
          <a:graphicData uri="http://schemas.openxmlformats.org/drawingml/2006/table">
            <a:tbl>
              <a:tblPr/>
              <a:tblGrid>
                <a:gridCol w="5925872"/>
                <a:gridCol w="647473"/>
                <a:gridCol w="2405522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Jam    @ </a:t>
                      </a:r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60’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Narasumber</a:t>
                      </a:r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n-US" sz="13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Fasilitator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74638" indent="-274638"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A. 	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Umum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(4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Jam)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0" algn="l" fontAlgn="ctr">
                        <a:tabLst/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1. </a:t>
                      </a:r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Overview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Substansi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:</a:t>
                      </a:r>
                    </a:p>
                    <a:p>
                      <a:pPr marL="441325" indent="0" algn="l" fontAlgn="ctr">
                        <a:tabLst/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Kebijakan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Dinamika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Perkembangan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Kurikulum</a:t>
                      </a:r>
                      <a:endParaRPr lang="en-US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marL="441325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b.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Penguatan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Pendidikan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Karakter</a:t>
                      </a:r>
                      <a:endParaRPr lang="en-US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marL="441325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c.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Penerapan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Literasi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Dalam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endParaRPr lang="en-US" sz="13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marL="441325" marR="0" indent="-17780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Penyelenggaraan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Pelatihan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Pendampingan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US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</a:p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</a:p>
                    <a:p>
                      <a:pPr algn="ctr" fontAlgn="ctr"/>
                      <a:r>
                        <a:rPr lang="x-none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  <a:endParaRPr lang="en-US" sz="1300" b="0" i="0" u="none" strike="noStrike" dirty="0" smtClean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Narasumber</a:t>
                      </a:r>
                      <a:endParaRPr lang="en-US" sz="13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algn="l" fontAlgn="ctr"/>
                      <a:endParaRPr lang="en-US" sz="13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algn="l" fontAlgn="ctr"/>
                      <a:endParaRPr lang="en-US" sz="13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algn="l" fontAlgn="ctr"/>
                      <a:endParaRPr lang="en-US" sz="13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Kasubdit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-274638"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B. 	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Pokok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(24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Jam)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442913" indent="-168275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Overview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Diskusi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Penguatan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Substansi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: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Kompetensi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Fasilitator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442913" indent="-168275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Overview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Diskusi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Penguatan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Substansi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: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Fasilitator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a.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Analisis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Dokumen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: SKL, KI-KD,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Silabus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Pedoman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Mapel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b.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Analisis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Dalam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Buku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Teks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Pelajaran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c.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Analisis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Penerapan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Model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HOTS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d.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Analisis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Hasil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Belajar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HOTS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442913" indent="-180975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Praktik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Baik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Pengembangan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Rencana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Pelaksanaan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(RPP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)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: HOTS (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Abad 21, 4C),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Pendidikan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Karakter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Literasi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Fasilitator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Praktik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Berdasarkan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Praktik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Baik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RPP        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442913" indent="-168275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Praktik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Pengolahan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Pelaporan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Hasil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Belajar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e-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Rapor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 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Fasilitator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-274638"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C. 	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Penunjang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(2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Jam)</a:t>
                      </a: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Pembukaan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: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Kebijakan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Peningkatan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Mutu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Pendidikan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Dirjen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Direktur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Penutupan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: Review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Evaluasi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Bimbingan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Teknis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Direktur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Kasubdit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 smtClean="0">
                        <a:solidFill>
                          <a:srgbClr val="FFFFFF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algn="ctr" fontAlgn="ctr"/>
                      <a:r>
                        <a:rPr lang="en-US" sz="16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Jumlah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 smtClean="0">
                        <a:solidFill>
                          <a:srgbClr val="FFFFFF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30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159" y="2361"/>
            <a:ext cx="8978865" cy="923330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/>
                <a:cs typeface="Century Gothic"/>
              </a:rPr>
              <a:t>STRUKTUR PROGRAM</a:t>
            </a:r>
          </a:p>
          <a:p>
            <a:pPr algn="ctr"/>
            <a:r>
              <a:rPr lang="id-ID" dirty="0" smtClean="0">
                <a:solidFill>
                  <a:srgbClr val="FFFF00"/>
                </a:solidFill>
                <a:latin typeface="Century Gothic"/>
                <a:cs typeface="Century Gothic"/>
              </a:rPr>
              <a:t>Bimtek Penyegaran Instruktur </a:t>
            </a:r>
            <a:r>
              <a:rPr lang="en-US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Kurikulum</a:t>
            </a:r>
            <a:r>
              <a:rPr lang="en-US" dirty="0" smtClean="0">
                <a:solidFill>
                  <a:srgbClr val="FFFF00"/>
                </a:solidFill>
                <a:latin typeface="Century Gothic"/>
                <a:cs typeface="Century Gothic"/>
              </a:rPr>
              <a:t> 2013 SMA (</a:t>
            </a:r>
            <a:r>
              <a:rPr lang="en-US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Pusat</a:t>
            </a:r>
            <a:r>
              <a:rPr lang="en-US" dirty="0" smtClean="0">
                <a:solidFill>
                  <a:srgbClr val="FFFF00"/>
                </a:solidFill>
                <a:latin typeface="Century Gothic"/>
                <a:cs typeface="Century Gothic"/>
              </a:rPr>
              <a:t> &amp; IK) </a:t>
            </a:r>
            <a:r>
              <a:rPr lang="en-US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Tahun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 2017</a:t>
            </a:r>
          </a:p>
          <a:p>
            <a:pPr algn="ctr"/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2195" y="700393"/>
            <a:ext cx="249997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entury Gothic"/>
                <a:cs typeface="Century Gothic"/>
              </a:rPr>
              <a:t>4 </a:t>
            </a:r>
            <a:r>
              <a:rPr lang="en-US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Hari</a:t>
            </a:r>
            <a:r>
              <a:rPr lang="en-US" dirty="0" smtClean="0">
                <a:solidFill>
                  <a:srgbClr val="FFFFFF"/>
                </a:solidFill>
                <a:latin typeface="Century Gothic"/>
                <a:cs typeface="Century Gothic"/>
              </a:rPr>
              <a:t> : 30 Jam @ 60”</a:t>
            </a:r>
            <a:endParaRPr lang="en-US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6341654"/>
              </p:ext>
            </p:extLst>
          </p:nvPr>
        </p:nvGraphicFramePr>
        <p:xfrm>
          <a:off x="64950" y="1067271"/>
          <a:ext cx="8993791" cy="5134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448"/>
                <a:gridCol w="4039986"/>
                <a:gridCol w="1423476"/>
                <a:gridCol w="1612900"/>
                <a:gridCol w="1334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No.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entury Gothic"/>
                          <a:cs typeface="Century Gothic"/>
                        </a:rPr>
                        <a:t>Kegiatan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Century Gothic"/>
                          <a:cs typeface="Century Gothic"/>
                        </a:rPr>
                        <a:t>Lokasi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entury Gothic"/>
                          <a:cs typeface="Century Gothic"/>
                        </a:rPr>
                        <a:t>Tanggal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Century Gothic"/>
                          <a:cs typeface="Century Gothic"/>
                        </a:rPr>
                        <a:t>Jumlah</a:t>
                      </a:r>
                      <a:r>
                        <a:rPr lang="id-ID" sz="1600" baseline="0" dirty="0" smtClean="0">
                          <a:latin typeface="Century Gothic"/>
                          <a:cs typeface="Century Gothic"/>
                        </a:rPr>
                        <a:t> Peserta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1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Workshop Penyegaran Instruktur Kurikulum 2013 SMA </a:t>
                      </a:r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Angk 1 </a:t>
                      </a:r>
                      <a:r>
                        <a:rPr lang="id-ID" sz="14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(Jabar, DKI Jkt, Lampung)</a:t>
                      </a:r>
                      <a:endParaRPr lang="id-ID" sz="1400" b="1" u="none" strike="noStrike" kern="1200" dirty="0">
                        <a:solidFill>
                          <a:srgbClr val="0000FF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Jakarta 1</a:t>
                      </a: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27 Feb-2 Maret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163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3600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2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Workshop Penyegaran Instruktur Kurikulum 2013 SMA </a:t>
                      </a:r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Angk 2 </a:t>
                      </a:r>
                      <a:r>
                        <a:rPr lang="id-ID" sz="14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(Jatim, Bali, NTT)</a:t>
                      </a:r>
                      <a:endParaRPr lang="id-ID" sz="1400" b="1" u="none" strike="noStrike" kern="1200" dirty="0">
                        <a:solidFill>
                          <a:srgbClr val="0000FF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Surabaya 1</a:t>
                      </a: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28</a:t>
                      </a:r>
                      <a:r>
                        <a:rPr lang="id-ID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 Feb-3 Maret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163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3600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3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Workshop Penyegaran Instruktur Kurikulum 2013 SMA </a:t>
                      </a:r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Angk</a:t>
                      </a:r>
                      <a:r>
                        <a:rPr lang="id-ID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 3 </a:t>
                      </a:r>
                      <a:r>
                        <a:rPr lang="id-ID" sz="1400" b="1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(Jateng,DIY, Kalbar,Kalsel)</a:t>
                      </a:r>
                      <a:endParaRPr lang="id-ID" sz="1400" b="1" u="none" strike="noStrike" kern="1200" dirty="0">
                        <a:solidFill>
                          <a:srgbClr val="0000FF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Yogyakarta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6-9</a:t>
                      </a:r>
                      <a:r>
                        <a:rPr lang="id-ID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Maret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164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3600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4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Workshop Penyegaran Instruktur Kurikulum 2013 SMA </a:t>
                      </a:r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Angk 4 </a:t>
                      </a:r>
                      <a:r>
                        <a:rPr lang="id-ID" sz="14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(Sumut, Aceh, Kepri, Riau)</a:t>
                      </a:r>
                      <a:endParaRPr lang="id-ID" sz="1400" b="1" u="none" strike="noStrike" kern="1200" dirty="0">
                        <a:solidFill>
                          <a:srgbClr val="0000FF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Medan</a:t>
                      </a: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7-10</a:t>
                      </a:r>
                      <a:r>
                        <a:rPr lang="id-ID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 Maret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164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3600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kern="1200" dirty="0" smtClean="0">
                          <a:latin typeface="Century Gothic"/>
                          <a:cs typeface="Century Gothic"/>
                        </a:rPr>
                        <a:t>5</a:t>
                      </a:r>
                      <a:endParaRPr lang="id-ID" sz="140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Workshop Penyegaran Instruktur Kurikulum 2013 SMA </a:t>
                      </a:r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Angk</a:t>
                      </a:r>
                      <a:r>
                        <a:rPr lang="id-ID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 5 </a:t>
                      </a:r>
                      <a:r>
                        <a:rPr lang="id-ID" sz="1400" b="1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(Banten, Bengkulu, Maluku, Sumbar, Sumsel)</a:t>
                      </a:r>
                      <a:endParaRPr lang="id-ID" sz="1400" b="1" u="none" strike="noStrike" kern="1200" dirty="0">
                        <a:solidFill>
                          <a:srgbClr val="0000FF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Jakarta 2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13-16 Maret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165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3600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kern="1200" dirty="0" smtClean="0">
                          <a:latin typeface="Century Gothic"/>
                          <a:cs typeface="Century Gothic"/>
                        </a:rPr>
                        <a:t>6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Workshop Penyegaran Instruktur Kurikulum 2013 SMA </a:t>
                      </a:r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Angk 6 </a:t>
                      </a:r>
                      <a:r>
                        <a:rPr lang="id-ID" sz="14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(Sulsel,</a:t>
                      </a:r>
                      <a:r>
                        <a:rPr lang="id-ID" sz="1400" b="1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 Sulut, Sulbar, Sulteng, </a:t>
                      </a:r>
                      <a:r>
                        <a:rPr lang="id-ID" sz="14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Papua</a:t>
                      </a:r>
                      <a:r>
                        <a:rPr lang="id-ID" sz="1400" b="1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)</a:t>
                      </a:r>
                      <a:r>
                        <a:rPr lang="id-ID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Surabaya</a:t>
                      </a:r>
                      <a:r>
                        <a:rPr lang="id-ID" sz="14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 2</a:t>
                      </a:r>
                      <a:endParaRPr lang="id-ID" sz="14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14-17 Maret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165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3600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Workshop Penyegaran Instruktur Kurikulum 2013 SMA </a:t>
                      </a:r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Angk 7 </a:t>
                      </a:r>
                      <a:r>
                        <a:rPr lang="id-ID" sz="14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(Kalteng, Jambi,</a:t>
                      </a:r>
                      <a:r>
                        <a:rPr lang="id-ID" sz="1400" b="1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id-ID" sz="14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Gorontalo, Malut, Babel)</a:t>
                      </a:r>
                      <a:endParaRPr lang="id-ID" sz="1400" b="1" u="none" strike="noStrike" kern="1200" dirty="0">
                        <a:solidFill>
                          <a:srgbClr val="0000FF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Jakarta 3</a:t>
                      </a: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17-20 April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165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3600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Workshop Penyegaran Instruktur Kurikulum 2013 SMA </a:t>
                      </a:r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Angk 8 </a:t>
                      </a:r>
                      <a:r>
                        <a:rPr lang="id-ID" sz="14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(Sultra, Papua Brt,</a:t>
                      </a:r>
                      <a:r>
                        <a:rPr lang="id-ID" sz="1400" b="1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 Kaltara, Kaltim, NTB</a:t>
                      </a:r>
                      <a:r>
                        <a:rPr lang="id-ID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)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Surabaya </a:t>
                      </a:r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3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18-21 April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165</a:t>
                      </a:r>
                      <a:endParaRPr lang="id-ID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3600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950" y="-2890"/>
            <a:ext cx="8993791" cy="769441"/>
          </a:xfrm>
          <a:prstGeom prst="rect">
            <a:avLst/>
          </a:prstGeom>
          <a:solidFill>
            <a:srgbClr val="21596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Jadwal</a:t>
            </a:r>
            <a:r>
              <a:rPr lang="en-US" sz="22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Bimtek</a:t>
            </a:r>
            <a:r>
              <a:rPr lang="en-US" sz="22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id-ID" sz="2200" dirty="0" smtClean="0">
                <a:solidFill>
                  <a:srgbClr val="FFFFFF"/>
                </a:solidFill>
                <a:latin typeface="Century Gothic"/>
                <a:cs typeface="Century Gothic"/>
              </a:rPr>
              <a:t>Penyegaran Instruktur </a:t>
            </a:r>
            <a:r>
              <a:rPr lang="en-US" sz="22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Kurikulum</a:t>
            </a:r>
            <a:r>
              <a:rPr lang="en-US" sz="2200" dirty="0" smtClean="0">
                <a:solidFill>
                  <a:srgbClr val="FFFFFF"/>
                </a:solidFill>
                <a:latin typeface="Century Gothic"/>
                <a:cs typeface="Century Gothic"/>
              </a:rPr>
              <a:t> 2013</a:t>
            </a:r>
            <a:r>
              <a:rPr lang="id-ID" sz="22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endParaRPr lang="id-ID" sz="220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2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Tahun</a:t>
            </a:r>
            <a:r>
              <a:rPr lang="en-US" sz="2200" dirty="0" smtClean="0">
                <a:solidFill>
                  <a:srgbClr val="FFFFFF"/>
                </a:solidFill>
                <a:latin typeface="Century Gothic"/>
                <a:cs typeface="Century Gothic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xmlns="" val="65199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0" y="2353455"/>
            <a:ext cx="9144000" cy="1732289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id-ID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STRUKTUR PROGRAM</a:t>
            </a:r>
            <a:b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d-ID" sz="32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BIMTEK GURU SASARAN (GS) SMA </a:t>
            </a:r>
            <a: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KURIKULUM 2013</a:t>
            </a:r>
            <a:b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TAHUN 2017</a:t>
            </a:r>
            <a:endParaRPr lang="id-ID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599" y="2809521"/>
            <a:ext cx="525805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5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11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8591538"/>
              </p:ext>
            </p:extLst>
          </p:nvPr>
        </p:nvGraphicFramePr>
        <p:xfrm>
          <a:off x="88156" y="1390149"/>
          <a:ext cx="8978867" cy="5213952"/>
        </p:xfrm>
        <a:graphic>
          <a:graphicData uri="http://schemas.openxmlformats.org/drawingml/2006/table">
            <a:tbl>
              <a:tblPr/>
              <a:tblGrid>
                <a:gridCol w="5728444"/>
                <a:gridCol w="844901"/>
                <a:gridCol w="2405522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Jam    </a:t>
                      </a:r>
                      <a:endParaRPr lang="en-US" sz="1300" b="1" i="0" u="none" strike="noStrike" dirty="0" smtClean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@ </a:t>
                      </a:r>
                      <a:r>
                        <a:rPr lang="id-ID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60</a:t>
                      </a:r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’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Narasumber</a:t>
                      </a:r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n-US" sz="13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Fasilitator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74638" indent="-274638"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A. 	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Umum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(7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Jam)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0" algn="l" fontAlgn="ctr">
                        <a:tabLst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Kebijakan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Dinamika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Perkembangan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Kurikulum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Instruktur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0" algn="l" fontAlgn="ctr">
                        <a:tabLst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Penguatan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Pendidikan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Karakter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Instruktur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Penerapan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Literasi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Dalam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Instruktur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4.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Penyelenggaraan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Pendampingan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Direktorat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/LPMP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-274638"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B. 	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Pokok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(28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Jam)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Kompetensi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Instruktur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Analisis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Kompetensi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a.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Analisis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Dokumen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: SKL, KI-KD,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Silabus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Pedoman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Mapel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Instruktur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b.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Analisis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Dalam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Buku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Teks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Pelajaran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Instruktur 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c.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Analisis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Penerapan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Model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Instruktur 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d.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Analisis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Hasil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Belajar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Instruktur 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Perancangan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Rencana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Pelaksanaan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(RPP)         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Instruktur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Praktik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a.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Praktik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Instruktur 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b. Review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Hasil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Praktik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Instruktur 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Praktik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Pengolahan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Pelaporan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Hasil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Belajar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  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Instruktur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-274638"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C. 	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Penunjang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(4 Jam)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Pembukaan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: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Kebijakan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Peningkatan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Mutu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Pendidikan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Kadisdik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Prov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Ka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LPMP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Tes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Awal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Panitia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&amp;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Instruktur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Tes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Akhir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Panitia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&amp;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Instruktur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4.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Penutupan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: Review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Evaluasi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Bimbingan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Teknis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Ka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LPMP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30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Jumlah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39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159" y="2361"/>
            <a:ext cx="8978865" cy="923330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/>
                <a:cs typeface="Century Gothic"/>
              </a:rPr>
              <a:t>STRUKTUR PROGRAM</a:t>
            </a:r>
          </a:p>
          <a:p>
            <a:pPr algn="ctr"/>
            <a:r>
              <a:rPr lang="id-ID" dirty="0" smtClean="0">
                <a:solidFill>
                  <a:schemeClr val="bg1"/>
                </a:solidFill>
                <a:latin typeface="Century Gothic"/>
                <a:cs typeface="Century Gothic"/>
              </a:rPr>
              <a:t>Bimbingan Teknis Guru Sasaran </a:t>
            </a:r>
            <a:r>
              <a:rPr lang="en-US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Kurikulum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 2013 SMA 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Tahun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 2017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2195" y="872999"/>
            <a:ext cx="249997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entury Gothic"/>
                <a:cs typeface="Century Gothic"/>
              </a:rPr>
              <a:t>6 </a:t>
            </a:r>
            <a:r>
              <a:rPr lang="en-US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Hari</a:t>
            </a:r>
            <a:r>
              <a:rPr lang="en-US" dirty="0" smtClean="0">
                <a:solidFill>
                  <a:srgbClr val="FFFFFF"/>
                </a:solidFill>
                <a:latin typeface="Century Gothic"/>
                <a:cs typeface="Century Gothic"/>
              </a:rPr>
              <a:t> : 39 Jam @ 60”</a:t>
            </a:r>
            <a:endParaRPr lang="en-US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0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95221"/>
            <a:ext cx="9144000" cy="107721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entury Gothic"/>
                <a:cs typeface="Century Gothic"/>
              </a:rPr>
              <a:t> STRATEGI PENDAMPINGAN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Century Gothic"/>
                <a:cs typeface="Century Gothic"/>
              </a:rPr>
              <a:t>KURIKULUM 2013</a:t>
            </a:r>
            <a:endParaRPr lang="en-US" sz="32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4299" y="2822221"/>
            <a:ext cx="525805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6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27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818" y="3322764"/>
            <a:ext cx="8808193" cy="1456112"/>
          </a:xfrm>
          <a:prstGeom prst="rect">
            <a:avLst/>
          </a:prstGeom>
          <a:solidFill>
            <a:srgbClr val="1D23D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9812" y="3525703"/>
            <a:ext cx="1644555" cy="10980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Century Gothic"/>
                <a:cs typeface="Century Gothic"/>
              </a:rPr>
              <a:t>I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n</a:t>
            </a:r>
            <a:r>
              <a:rPr lang="en-US" sz="2000" b="1" dirty="0">
                <a:solidFill>
                  <a:srgbClr val="FFFF00"/>
                </a:solidFill>
                <a:latin typeface="Century Gothic"/>
                <a:cs typeface="Century Gothic"/>
              </a:rPr>
              <a:t>-1</a:t>
            </a:r>
          </a:p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Temu</a:t>
            </a: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Awal</a:t>
            </a: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/>
                <a:cs typeface="Century Gothic"/>
              </a:rPr>
              <a:t>Seluruh</a:t>
            </a:r>
            <a:r>
              <a:rPr lang="en-US" sz="14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/>
                <a:cs typeface="Century Gothic"/>
              </a:rPr>
              <a:t>Anggota</a:t>
            </a:r>
            <a:r>
              <a:rPr lang="en-US" sz="14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/>
                <a:cs typeface="Century Gothic"/>
              </a:rPr>
              <a:t>Klaster</a:t>
            </a:r>
            <a:r>
              <a:rPr lang="en-US" sz="1400" dirty="0">
                <a:solidFill>
                  <a:schemeClr val="bg1"/>
                </a:solidFill>
                <a:latin typeface="Century Gothic"/>
                <a:cs typeface="Century Gothic"/>
              </a:rPr>
              <a:t> (1 </a:t>
            </a:r>
            <a:r>
              <a:rPr lang="en-US" sz="1400" dirty="0" err="1">
                <a:solidFill>
                  <a:schemeClr val="bg1"/>
                </a:solidFill>
                <a:latin typeface="Century Gothic"/>
                <a:cs typeface="Century Gothic"/>
              </a:rPr>
              <a:t>Hari</a:t>
            </a:r>
            <a:r>
              <a:rPr lang="en-US" sz="1400" dirty="0">
                <a:solidFill>
                  <a:schemeClr val="bg1"/>
                </a:solidFill>
                <a:latin typeface="Century Gothic"/>
                <a:cs typeface="Century Gothic"/>
              </a:rPr>
              <a:t>)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31312" y="3514834"/>
            <a:ext cx="1644555" cy="1098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O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-1</a:t>
            </a: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Pendampingan</a:t>
            </a:r>
            <a:r>
              <a:rPr lang="en-US" sz="140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entury Gothic"/>
                <a:cs typeface="Century Gothic"/>
              </a:rPr>
              <a:t>Guru </a:t>
            </a:r>
            <a:r>
              <a:rPr lang="en-US" sz="1400" dirty="0" err="1">
                <a:solidFill>
                  <a:schemeClr val="tx1"/>
                </a:solidFill>
                <a:latin typeface="Century Gothic"/>
                <a:cs typeface="Century Gothic"/>
              </a:rPr>
              <a:t>Mapel</a:t>
            </a:r>
            <a:r>
              <a:rPr lang="en-US" sz="140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Kls</a:t>
            </a:r>
            <a:r>
              <a:rPr lang="en-US" sz="1400" dirty="0" smtClean="0">
                <a:solidFill>
                  <a:schemeClr val="tx1"/>
                </a:solidFill>
                <a:latin typeface="Century Gothic"/>
                <a:cs typeface="Century Gothic"/>
              </a:rPr>
              <a:t> X</a:t>
            </a:r>
            <a:endParaRPr lang="en-US" sz="14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entury Gothic"/>
                <a:cs typeface="Century Gothic"/>
              </a:rPr>
              <a:t>(2 </a:t>
            </a:r>
            <a:r>
              <a:rPr lang="en-US" sz="1400" dirty="0" err="1">
                <a:solidFill>
                  <a:schemeClr val="tx1"/>
                </a:solidFill>
                <a:latin typeface="Century Gothic"/>
                <a:cs typeface="Century Gothic"/>
              </a:rPr>
              <a:t>Hari</a:t>
            </a:r>
            <a:r>
              <a:rPr lang="en-US" sz="1400" dirty="0">
                <a:solidFill>
                  <a:schemeClr val="tx1"/>
                </a:solidFill>
                <a:latin typeface="Century Gothic"/>
                <a:cs typeface="Century Gothic"/>
              </a:rPr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14309" y="3525703"/>
            <a:ext cx="1644555" cy="10980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Century Gothic"/>
                <a:cs typeface="Century Gothic"/>
              </a:rPr>
              <a:t>I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n</a:t>
            </a:r>
            <a:r>
              <a:rPr lang="en-US" sz="2000" b="1" dirty="0">
                <a:solidFill>
                  <a:srgbClr val="FFFF00"/>
                </a:solidFill>
                <a:latin typeface="Century Gothic"/>
                <a:cs typeface="Century Gothic"/>
              </a:rPr>
              <a:t>-2</a:t>
            </a:r>
          </a:p>
          <a:p>
            <a:pPr algn="ctr"/>
            <a:r>
              <a:rPr lang="en-US" sz="1400" dirty="0" err="1">
                <a:solidFill>
                  <a:schemeClr val="bg1"/>
                </a:solidFill>
                <a:latin typeface="Century Gothic"/>
                <a:cs typeface="Century Gothic"/>
              </a:rPr>
              <a:t>Evaluasi</a:t>
            </a:r>
            <a:r>
              <a:rPr lang="en-US" sz="1400" dirty="0">
                <a:solidFill>
                  <a:schemeClr val="bg1"/>
                </a:solidFill>
                <a:latin typeface="Century Gothic"/>
                <a:cs typeface="Century Gothic"/>
              </a:rPr>
              <a:t> On-1 </a:t>
            </a:r>
            <a:r>
              <a:rPr lang="en-US" sz="1400" dirty="0" err="1">
                <a:solidFill>
                  <a:schemeClr val="bg1"/>
                </a:solidFill>
                <a:latin typeface="Century Gothic"/>
                <a:cs typeface="Century Gothic"/>
              </a:rPr>
              <a:t>Seluruh</a:t>
            </a:r>
            <a:r>
              <a:rPr lang="en-US" sz="14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/>
                <a:cs typeface="Century Gothic"/>
              </a:rPr>
              <a:t>Anggota</a:t>
            </a:r>
            <a:r>
              <a:rPr lang="en-US" sz="14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/>
                <a:cs typeface="Century Gothic"/>
              </a:rPr>
              <a:t>Klaster</a:t>
            </a:r>
            <a:r>
              <a:rPr lang="en-US" sz="1400" dirty="0">
                <a:solidFill>
                  <a:schemeClr val="bg1"/>
                </a:solidFill>
                <a:latin typeface="Century Gothic"/>
                <a:cs typeface="Century Gothic"/>
              </a:rPr>
              <a:t> (1 </a:t>
            </a:r>
            <a:r>
              <a:rPr lang="en-US" sz="1400" dirty="0" err="1">
                <a:solidFill>
                  <a:schemeClr val="bg1"/>
                </a:solidFill>
                <a:latin typeface="Century Gothic"/>
                <a:cs typeface="Century Gothic"/>
              </a:rPr>
              <a:t>Hari</a:t>
            </a:r>
            <a:r>
              <a:rPr lang="en-US" sz="1400" dirty="0">
                <a:solidFill>
                  <a:schemeClr val="bg1"/>
                </a:solidFill>
                <a:latin typeface="Century Gothic"/>
                <a:cs typeface="Century Gothic"/>
              </a:rPr>
              <a:t>)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88797" y="3513244"/>
            <a:ext cx="1644555" cy="1098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O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-2</a:t>
            </a: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Pendampingan</a:t>
            </a:r>
            <a:r>
              <a:rPr lang="en-US" sz="140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entury Gothic"/>
                <a:cs typeface="Century Gothic"/>
              </a:rPr>
              <a:t>Guru </a:t>
            </a:r>
            <a:r>
              <a:rPr lang="en-US" sz="1400" dirty="0" err="1">
                <a:solidFill>
                  <a:schemeClr val="tx1"/>
                </a:solidFill>
                <a:latin typeface="Century Gothic"/>
                <a:cs typeface="Century Gothic"/>
              </a:rPr>
              <a:t>Mapel</a:t>
            </a:r>
            <a:r>
              <a:rPr lang="en-US" sz="140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Kls</a:t>
            </a:r>
            <a:r>
              <a:rPr lang="en-US" sz="1400" dirty="0" smtClean="0">
                <a:solidFill>
                  <a:schemeClr val="tx1"/>
                </a:solidFill>
                <a:latin typeface="Century Gothic"/>
                <a:cs typeface="Century Gothic"/>
              </a:rPr>
              <a:t> X</a:t>
            </a:r>
            <a:endParaRPr lang="en-US" sz="14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entury Gothic"/>
                <a:cs typeface="Century Gothic"/>
              </a:rPr>
              <a:t>(2 </a:t>
            </a:r>
            <a:r>
              <a:rPr lang="en-US" sz="1400" dirty="0" err="1">
                <a:solidFill>
                  <a:schemeClr val="tx1"/>
                </a:solidFill>
                <a:latin typeface="Century Gothic"/>
                <a:cs typeface="Century Gothic"/>
              </a:rPr>
              <a:t>Hari</a:t>
            </a:r>
            <a:r>
              <a:rPr lang="en-US" sz="1400" dirty="0">
                <a:solidFill>
                  <a:schemeClr val="tx1"/>
                </a:solidFill>
                <a:latin typeface="Century Gothic"/>
                <a:cs typeface="Century Gothic"/>
              </a:rPr>
              <a:t>)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209902" y="3898082"/>
            <a:ext cx="293064" cy="374442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534797" y="3900899"/>
            <a:ext cx="293064" cy="374442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6784763" y="3900899"/>
            <a:ext cx="293064" cy="374442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2818" y="4931276"/>
            <a:ext cx="8808193" cy="83210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 err="1">
                <a:latin typeface="Century Gothic"/>
                <a:cs typeface="Century Gothic"/>
              </a:rPr>
              <a:t>Pelaksanaan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Kurikulum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K-13 </a:t>
            </a:r>
            <a:r>
              <a:rPr lang="en-US" sz="2000" dirty="0" err="1">
                <a:latin typeface="Century Gothic"/>
                <a:cs typeface="Century Gothic"/>
              </a:rPr>
              <a:t>Mandiri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</a:p>
          <a:p>
            <a:pPr algn="r"/>
            <a:r>
              <a:rPr lang="en-US" sz="2000" dirty="0">
                <a:solidFill>
                  <a:srgbClr val="FFFF00"/>
                </a:solidFill>
                <a:latin typeface="Century Gothic"/>
                <a:cs typeface="Century Gothic"/>
              </a:rPr>
              <a:t>(</a:t>
            </a:r>
            <a:r>
              <a:rPr lang="en-US" sz="2000" dirty="0" err="1">
                <a:solidFill>
                  <a:srgbClr val="FFFF00"/>
                </a:solidFill>
                <a:latin typeface="Century Gothic"/>
                <a:cs typeface="Century Gothic"/>
              </a:rPr>
              <a:t>Tanpa</a:t>
            </a:r>
            <a:r>
              <a:rPr lang="en-US" sz="200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entury Gothic"/>
                <a:cs typeface="Century Gothic"/>
              </a:rPr>
              <a:t>Pendampingan</a:t>
            </a:r>
            <a:r>
              <a:rPr lang="en-US" sz="2000" dirty="0">
                <a:solidFill>
                  <a:srgbClr val="FFFF00"/>
                </a:solidFill>
                <a:latin typeface="Century Gothic"/>
                <a:cs typeface="Century Gothic"/>
              </a:rPr>
              <a:t>)</a:t>
            </a:r>
          </a:p>
        </p:txBody>
      </p:sp>
      <p:sp>
        <p:nvSpPr>
          <p:cNvPr id="24" name="Right Arrow 23"/>
          <p:cNvSpPr/>
          <p:nvPr/>
        </p:nvSpPr>
        <p:spPr>
          <a:xfrm rot="5400000">
            <a:off x="7898370" y="4699573"/>
            <a:ext cx="293064" cy="374442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-4683"/>
            <a:ext cx="9143999" cy="830997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Alur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Kegiatan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Pendampingan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Kurikulum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2013 SMA 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Tahun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2017</a:t>
            </a:r>
            <a:endParaRPr lang="en-US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0510" y="2953432"/>
            <a:ext cx="452217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entury Gothic"/>
                <a:cs typeface="Century Gothic"/>
              </a:rPr>
              <a:t>Juli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64431" y="2951943"/>
            <a:ext cx="1082874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>
                <a:latin typeface="Century Gothic"/>
                <a:cs typeface="Century Gothic"/>
              </a:rPr>
              <a:t>Desember</a:t>
            </a:r>
          </a:p>
        </p:txBody>
      </p:sp>
      <p:cxnSp>
        <p:nvCxnSpPr>
          <p:cNvPr id="30" name="Straight Connector 29"/>
          <p:cNvCxnSpPr>
            <a:stCxn id="27" idx="3"/>
            <a:endCxn id="28" idx="1"/>
          </p:cNvCxnSpPr>
          <p:nvPr/>
        </p:nvCxnSpPr>
        <p:spPr>
          <a:xfrm flipV="1">
            <a:off x="712727" y="3105832"/>
            <a:ext cx="7051704" cy="1489"/>
          </a:xfrm>
          <a:prstGeom prst="line">
            <a:avLst/>
          </a:prstGeom>
          <a:ln w="9525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449039" y="1454955"/>
            <a:ext cx="2241349" cy="95881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Century Gothic"/>
                <a:cs typeface="Century Gothic"/>
              </a:rPr>
              <a:t>Peserta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Penyegaran</a:t>
            </a:r>
            <a:endParaRPr lang="en-US" sz="1600" dirty="0" smtClean="0">
              <a:latin typeface="Century Gothic"/>
              <a:cs typeface="Century Gothic"/>
            </a:endParaRPr>
          </a:p>
          <a:p>
            <a:pPr algn="ctr"/>
            <a:r>
              <a:rPr lang="en-US" sz="1600" dirty="0" err="1" smtClean="0">
                <a:latin typeface="Century Gothic"/>
                <a:cs typeface="Century Gothic"/>
              </a:rPr>
              <a:t>Instruktur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endParaRPr lang="en-US" sz="1600" dirty="0">
              <a:latin typeface="Century Gothic"/>
              <a:cs typeface="Century Gothic"/>
            </a:endParaRPr>
          </a:p>
        </p:txBody>
      </p:sp>
      <p:cxnSp>
        <p:nvCxnSpPr>
          <p:cNvPr id="34" name="Straight Connector 33"/>
          <p:cNvCxnSpPr>
            <a:stCxn id="31" idx="2"/>
            <a:endCxn id="16" idx="0"/>
          </p:cNvCxnSpPr>
          <p:nvPr/>
        </p:nvCxnSpPr>
        <p:spPr>
          <a:xfrm flipH="1">
            <a:off x="1122090" y="2413767"/>
            <a:ext cx="3447624" cy="111193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1" idx="2"/>
            <a:endCxn id="17" idx="0"/>
          </p:cNvCxnSpPr>
          <p:nvPr/>
        </p:nvCxnSpPr>
        <p:spPr>
          <a:xfrm flipH="1">
            <a:off x="3453590" y="2413767"/>
            <a:ext cx="1116124" cy="110106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2"/>
            <a:endCxn id="19" idx="0"/>
          </p:cNvCxnSpPr>
          <p:nvPr/>
        </p:nvCxnSpPr>
        <p:spPr>
          <a:xfrm>
            <a:off x="4569714" y="2413767"/>
            <a:ext cx="1166873" cy="111193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20" idx="0"/>
          </p:cNvCxnSpPr>
          <p:nvPr/>
        </p:nvCxnSpPr>
        <p:spPr>
          <a:xfrm>
            <a:off x="4547127" y="2391464"/>
            <a:ext cx="3463948" cy="112178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2818" y="5856269"/>
            <a:ext cx="8808193" cy="584776"/>
          </a:xfrm>
          <a:prstGeom prst="rect">
            <a:avLst/>
          </a:prstGeom>
          <a:noFill/>
          <a:ln>
            <a:solidFill>
              <a:srgbClr val="93CDDD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Catatan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: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Kegiatan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IHT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dilakukan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sekolah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pada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awal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tahun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pelajaran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secara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mandiri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16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Minimam</a:t>
            </a:r>
            <a:r>
              <a:rPr 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3 kali </a:t>
            </a:r>
            <a:r>
              <a:rPr lang="en-US" sz="16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kegiatan</a:t>
            </a:r>
            <a:r>
              <a:rPr 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(in-On-In)</a:t>
            </a:r>
            <a:endParaRPr lang="en-US" sz="16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83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95221"/>
            <a:ext cx="9144000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id-ID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SASARAN PELAKSANA</a:t>
            </a:r>
            <a:r>
              <a:rPr lang="id-ID" sz="28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id-ID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KURIKULUM 2013</a:t>
            </a:r>
          </a:p>
          <a:p>
            <a:pPr algn="ctr"/>
            <a:r>
              <a:rPr lang="id-ID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TAHUN PELAJARAN 2017/2018</a:t>
            </a:r>
            <a:endParaRPr lang="en-US" sz="28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599" y="2758721"/>
            <a:ext cx="525805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1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1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72" y="-95430"/>
            <a:ext cx="8779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noProof="1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Kegiatan</a:t>
            </a:r>
            <a:r>
              <a:rPr lang="id-ID" sz="2800" b="1" noProof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d-ID" sz="4000" b="1" noProof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ON</a:t>
            </a:r>
            <a:r>
              <a:rPr lang="id-ID" sz="2800" b="1" noProof="1">
                <a:latin typeface="Century Gothic"/>
                <a:cs typeface="Century Gothic"/>
              </a:rPr>
              <a:t> </a:t>
            </a:r>
            <a:r>
              <a:rPr lang="id-ID" sz="2200" b="1" noProof="1" smtClean="0">
                <a:solidFill>
                  <a:srgbClr val="3382CE"/>
                </a:solidFill>
                <a:latin typeface="Century Gothic"/>
                <a:cs typeface="Century Gothic"/>
              </a:rPr>
              <a:t>Di SMA Sasaran </a:t>
            </a:r>
            <a:r>
              <a:rPr lang="id-ID" sz="2200" b="1" noProof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(4.510 SMA)</a:t>
            </a:r>
            <a:endParaRPr lang="id-ID" sz="2200" b="1" noProof="1">
              <a:solidFill>
                <a:schemeClr val="accent6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55382" y="577781"/>
            <a:ext cx="8701660" cy="1628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89566" y="1478210"/>
            <a:ext cx="504649" cy="1072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05" y="1478210"/>
            <a:ext cx="361659" cy="1153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920" y="1644480"/>
            <a:ext cx="367292" cy="1153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932361" y="1448710"/>
            <a:ext cx="557182" cy="935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3037" y="1735107"/>
            <a:ext cx="516981" cy="9353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70884" y="2798182"/>
            <a:ext cx="184667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Century Gothic"/>
              </a:rPr>
              <a:t>Tim Pendamping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04272" y="2483814"/>
            <a:ext cx="91293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/>
                <a:cs typeface="Century Gothic"/>
              </a:rPr>
              <a:t>SMA </a:t>
            </a:r>
          </a:p>
          <a:p>
            <a:pPr algn="ctr"/>
            <a:r>
              <a:rPr lang="en-US" sz="120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/>
                <a:cs typeface="Century Gothic"/>
              </a:rPr>
              <a:t>Sasaran-4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04271" y="1959206"/>
            <a:ext cx="91293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  <a:cs typeface="Century Gothic"/>
              </a:rPr>
              <a:t>SMA </a:t>
            </a:r>
          </a:p>
          <a:p>
            <a:pPr algn="ctr"/>
            <a:r>
              <a:rPr lang="en-US" sz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  <a:cs typeface="Century Gothic"/>
              </a:rPr>
              <a:t>Sasaran-3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04272" y="1448710"/>
            <a:ext cx="91293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/>
                <a:cs typeface="Century Gothic"/>
              </a:rPr>
              <a:t>SMA </a:t>
            </a:r>
          </a:p>
          <a:p>
            <a:pPr algn="ctr"/>
            <a:r>
              <a:rPr lang="en-US" sz="120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/>
                <a:cs typeface="Century Gothic"/>
              </a:rPr>
              <a:t>Sasaran-2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578176" y="2193392"/>
            <a:ext cx="2415605" cy="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578176" y="1708136"/>
            <a:ext cx="2415605" cy="485256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78176" y="2193392"/>
            <a:ext cx="2415605" cy="502176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99890" y="1019546"/>
            <a:ext cx="1206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E46C0A"/>
                </a:solidFill>
                <a:latin typeface="Century Gothic"/>
                <a:cs typeface="Century Gothic"/>
              </a:rPr>
              <a:t>2 Kali @ 2 Hari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104271" y="3022970"/>
            <a:ext cx="91293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/>
                <a:cs typeface="Century Gothic"/>
              </a:rPr>
              <a:t>SMA </a:t>
            </a:r>
          </a:p>
          <a:p>
            <a:pPr algn="ctr"/>
            <a:r>
              <a:rPr lang="en-US" sz="120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/>
                <a:cs typeface="Century Gothic"/>
              </a:rPr>
              <a:t>Sasaran-5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104272" y="930265"/>
            <a:ext cx="91293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/>
                <a:cs typeface="Century Gothic"/>
              </a:rPr>
              <a:t>SMA </a:t>
            </a:r>
          </a:p>
          <a:p>
            <a:pPr algn="ctr"/>
            <a:r>
              <a:rPr lang="en-US" sz="120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/>
                <a:cs typeface="Century Gothic"/>
              </a:rPr>
              <a:t>Sasaran-1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578176" y="1158046"/>
            <a:ext cx="2415605" cy="1035346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578176" y="2196612"/>
            <a:ext cx="2415605" cy="100378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18933" y="784486"/>
            <a:ext cx="41248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/>
            <a:r>
              <a:rPr lang="en-US" sz="1400" dirty="0">
                <a:latin typeface="Century Gothic"/>
                <a:cs typeface="Century Gothic"/>
              </a:rPr>
              <a:t>1. 	</a:t>
            </a:r>
            <a:r>
              <a:rPr lang="en-US" sz="1400" dirty="0" err="1">
                <a:latin typeface="Century Gothic"/>
                <a:cs typeface="Century Gothic"/>
              </a:rPr>
              <a:t>Kegiatan</a:t>
            </a:r>
            <a:r>
              <a:rPr lang="en-US" sz="1400" dirty="0">
                <a:latin typeface="Century Gothic"/>
                <a:cs typeface="Century Gothic"/>
              </a:rPr>
              <a:t> On </a:t>
            </a:r>
            <a:r>
              <a:rPr lang="en-US" sz="1400" dirty="0" err="1">
                <a:latin typeface="Century Gothic"/>
                <a:cs typeface="Century Gothic"/>
              </a:rPr>
              <a:t>merupakan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kehadiran</a:t>
            </a:r>
            <a:r>
              <a:rPr lang="en-US" sz="1400" dirty="0">
                <a:latin typeface="Century Gothic"/>
                <a:cs typeface="Century Gothic"/>
              </a:rPr>
              <a:t> guru </a:t>
            </a:r>
            <a:r>
              <a:rPr lang="en-US" sz="1400" dirty="0" err="1">
                <a:latin typeface="Century Gothic"/>
                <a:cs typeface="Century Gothic"/>
              </a:rPr>
              <a:t>pendamping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smtClean="0">
                <a:latin typeface="Century Gothic"/>
                <a:cs typeface="Century Gothic"/>
              </a:rPr>
              <a:t>(</a:t>
            </a:r>
            <a:r>
              <a:rPr lang="en-US" sz="1400" dirty="0" err="1" smtClean="0">
                <a:latin typeface="Century Gothic"/>
                <a:cs typeface="Century Gothic"/>
              </a:rPr>
              <a:t>instruktur</a:t>
            </a:r>
            <a:r>
              <a:rPr lang="en-US" sz="1400" dirty="0" smtClean="0">
                <a:latin typeface="Century Gothic"/>
                <a:cs typeface="Century Gothic"/>
              </a:rPr>
              <a:t>/GS) </a:t>
            </a:r>
            <a:r>
              <a:rPr lang="en-US" sz="1400" dirty="0">
                <a:latin typeface="Century Gothic"/>
                <a:cs typeface="Century Gothic"/>
              </a:rPr>
              <a:t>di </a:t>
            </a:r>
            <a:r>
              <a:rPr lang="en-US" sz="1400" dirty="0" err="1">
                <a:latin typeface="Century Gothic"/>
                <a:cs typeface="Century Gothic"/>
              </a:rPr>
              <a:t>sekolah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sasaran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untuk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memberikan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bimbingan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teknis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pelaksanaan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pembelajaran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bagi</a:t>
            </a:r>
            <a:r>
              <a:rPr lang="en-US" sz="1400" dirty="0">
                <a:latin typeface="Century Gothic"/>
                <a:cs typeface="Century Gothic"/>
              </a:rPr>
              <a:t> guru </a:t>
            </a:r>
            <a:r>
              <a:rPr lang="en-US" sz="1400" dirty="0" err="1">
                <a:latin typeface="Century Gothic"/>
                <a:cs typeface="Century Gothic"/>
              </a:rPr>
              <a:t>matapelajaran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Kelas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X</a:t>
            </a:r>
            <a:r>
              <a:rPr lang="en-US" sz="1400" dirty="0">
                <a:latin typeface="Century Gothic"/>
                <a:cs typeface="Century Gothic"/>
              </a:rPr>
              <a:t>.</a:t>
            </a:r>
          </a:p>
          <a:p>
            <a:pPr marL="274638" indent="-274638"/>
            <a:r>
              <a:rPr lang="en-US" sz="1400" dirty="0">
                <a:latin typeface="Century Gothic"/>
                <a:cs typeface="Century Gothic"/>
              </a:rPr>
              <a:t>2.	Proses </a:t>
            </a:r>
            <a:r>
              <a:rPr lang="en-US" sz="1400" dirty="0" err="1">
                <a:latin typeface="Century Gothic"/>
                <a:cs typeface="Century Gothic"/>
              </a:rPr>
              <a:t>bimbingan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diberikan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pada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setiap</a:t>
            </a:r>
            <a:r>
              <a:rPr lang="en-US" sz="1400" dirty="0">
                <a:latin typeface="Century Gothic"/>
                <a:cs typeface="Century Gothic"/>
              </a:rPr>
              <a:t> guru </a:t>
            </a:r>
            <a:r>
              <a:rPr lang="en-US" sz="1400" dirty="0" err="1">
                <a:latin typeface="Century Gothic"/>
                <a:cs typeface="Century Gothic"/>
              </a:rPr>
              <a:t>mapel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oleh</a:t>
            </a:r>
            <a:r>
              <a:rPr lang="en-US" sz="1400" dirty="0">
                <a:latin typeface="Century Gothic"/>
                <a:cs typeface="Century Gothic"/>
              </a:rPr>
              <a:t> guru </a:t>
            </a:r>
            <a:r>
              <a:rPr lang="en-US" sz="1400" dirty="0" err="1">
                <a:latin typeface="Century Gothic"/>
                <a:cs typeface="Century Gothic"/>
              </a:rPr>
              <a:t>pendamping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mapel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sejenis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mengikuti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jadwal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pembelajaran</a:t>
            </a:r>
            <a:r>
              <a:rPr lang="en-US" sz="1400" dirty="0">
                <a:latin typeface="Century Gothic"/>
                <a:cs typeface="Century Gothic"/>
              </a:rPr>
              <a:t> yang </a:t>
            </a:r>
            <a:r>
              <a:rPr lang="en-US" sz="1400" dirty="0" err="1">
                <a:latin typeface="Century Gothic"/>
                <a:cs typeface="Century Gothic"/>
              </a:rPr>
              <a:t>sedang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dilakukan</a:t>
            </a:r>
            <a:r>
              <a:rPr lang="en-US" sz="1400" dirty="0">
                <a:latin typeface="Century Gothic"/>
                <a:cs typeface="Century Gothic"/>
              </a:rPr>
              <a:t> guru di </a:t>
            </a:r>
            <a:r>
              <a:rPr lang="en-US" sz="1400" dirty="0" err="1">
                <a:latin typeface="Century Gothic"/>
                <a:cs typeface="Century Gothic"/>
              </a:rPr>
              <a:t>sekolah</a:t>
            </a:r>
            <a:r>
              <a:rPr lang="en-US" sz="1400" dirty="0">
                <a:latin typeface="Century Gothic"/>
                <a:cs typeface="Century Gothic"/>
              </a:rPr>
              <a:t>.</a:t>
            </a:r>
          </a:p>
          <a:p>
            <a:pPr marL="274638" indent="-274638"/>
            <a:r>
              <a:rPr lang="en-US" sz="1400" dirty="0">
                <a:latin typeface="Century Gothic"/>
                <a:cs typeface="Century Gothic"/>
              </a:rPr>
              <a:t>3.	</a:t>
            </a:r>
            <a:r>
              <a:rPr lang="en-US" sz="1400" dirty="0" err="1">
                <a:latin typeface="Century Gothic"/>
                <a:cs typeface="Century Gothic"/>
              </a:rPr>
              <a:t>Kegiatan</a:t>
            </a:r>
            <a:r>
              <a:rPr lang="en-US" sz="1400" dirty="0">
                <a:latin typeface="Century Gothic"/>
                <a:cs typeface="Century Gothic"/>
              </a:rPr>
              <a:t> On </a:t>
            </a:r>
            <a:r>
              <a:rPr lang="en-US" sz="1400" dirty="0" err="1">
                <a:latin typeface="Century Gothic"/>
                <a:cs typeface="Century Gothic"/>
              </a:rPr>
              <a:t>dilakukan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selama</a:t>
            </a:r>
            <a:r>
              <a:rPr lang="en-US" sz="1400" dirty="0">
                <a:latin typeface="Century Gothic"/>
                <a:cs typeface="Century Gothic"/>
              </a:rPr>
              <a:t> 2 </a:t>
            </a:r>
            <a:r>
              <a:rPr lang="en-US" sz="1400" dirty="0" err="1">
                <a:latin typeface="Century Gothic"/>
                <a:cs typeface="Century Gothic"/>
              </a:rPr>
              <a:t>hari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7271" y="3826228"/>
            <a:ext cx="1977211" cy="114559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latin typeface="Century Gothic"/>
                <a:cs typeface="Century Gothic"/>
              </a:rPr>
              <a:t>1. Temu Awal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359040" y="3826228"/>
            <a:ext cx="1977211" cy="114559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74638" indent="-274638"/>
            <a:r>
              <a:rPr lang="en-US" sz="1200">
                <a:latin typeface="Century Gothic"/>
                <a:cs typeface="Century Gothic"/>
              </a:rPr>
              <a:t>2. 	Diskusi dan Pengamatan dokumen/proses pembelajaran 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629311" y="3826228"/>
            <a:ext cx="1977211" cy="114559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74638" indent="-274638"/>
            <a:r>
              <a:rPr lang="en-US" sz="1400">
                <a:latin typeface="Century Gothic"/>
                <a:cs typeface="Century Gothic"/>
              </a:rPr>
              <a:t>3. 	Umpan Balik Hasil Diskusi dan Pengamatan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903030" y="3826228"/>
            <a:ext cx="1977211" cy="114559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74638" indent="-274638"/>
            <a:r>
              <a:rPr lang="en-US" sz="1400">
                <a:latin typeface="Century Gothic"/>
                <a:cs typeface="Century Gothic"/>
              </a:rPr>
              <a:t>4. 	Penguatan/Perbaikan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29671" y="4738206"/>
            <a:ext cx="1977211" cy="20446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4625" indent="-174625">
              <a:buFont typeface="Wingdings" charset="2"/>
              <a:buChar char="§"/>
            </a:pPr>
            <a:r>
              <a:rPr lang="en-US" sz="1400" dirty="0" err="1">
                <a:solidFill>
                  <a:srgbClr val="000090"/>
                </a:solidFill>
                <a:latin typeface="Century Gothic"/>
                <a:cs typeface="Century Gothic"/>
              </a:rPr>
              <a:t>Menyusun</a:t>
            </a:r>
            <a:r>
              <a:rPr lang="en-US" sz="1400" dirty="0">
                <a:solidFill>
                  <a:srgbClr val="000090"/>
                </a:solidFill>
                <a:latin typeface="Century Gothic"/>
                <a:cs typeface="Century Gothic"/>
              </a:rPr>
              <a:t> agenda </a:t>
            </a:r>
            <a:r>
              <a:rPr lang="en-US" sz="1400" dirty="0" err="1">
                <a:solidFill>
                  <a:srgbClr val="000090"/>
                </a:solidFill>
                <a:latin typeface="Century Gothic"/>
                <a:cs typeface="Century Gothic"/>
              </a:rPr>
              <a:t>kegiatan</a:t>
            </a:r>
            <a:endParaRPr lang="en-US" sz="1400" dirty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pPr marL="174625" indent="-174625">
              <a:buFont typeface="Wingdings" charset="2"/>
              <a:buChar char="§"/>
            </a:pPr>
            <a:r>
              <a:rPr lang="en-US" sz="1400" dirty="0" err="1">
                <a:solidFill>
                  <a:srgbClr val="000090"/>
                </a:solidFill>
                <a:latin typeface="Century Gothic"/>
                <a:cs typeface="Century Gothic"/>
              </a:rPr>
              <a:t>Menyepakati</a:t>
            </a:r>
            <a:r>
              <a:rPr lang="en-US" sz="1400" dirty="0">
                <a:solidFill>
                  <a:srgbClr val="000090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>
                <a:solidFill>
                  <a:srgbClr val="000090"/>
                </a:solidFill>
                <a:latin typeface="Century Gothic"/>
                <a:cs typeface="Century Gothic"/>
              </a:rPr>
              <a:t>Skala</a:t>
            </a:r>
            <a:r>
              <a:rPr lang="en-US" sz="1400" dirty="0">
                <a:solidFill>
                  <a:srgbClr val="000090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rgbClr val="000090"/>
                </a:solidFill>
                <a:latin typeface="Century Gothic"/>
                <a:cs typeface="Century Gothic"/>
              </a:rPr>
              <a:t>prioritas</a:t>
            </a:r>
            <a:endParaRPr lang="en-US" sz="1400" dirty="0">
              <a:solidFill>
                <a:srgbClr val="000090"/>
              </a:solidFill>
              <a:latin typeface="Century Gothic"/>
              <a:cs typeface="Century Gothic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495712" y="4738206"/>
            <a:ext cx="1977211" cy="20446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4625" indent="-174625">
              <a:buFont typeface="Wingdings" charset="2"/>
              <a:buChar char="§"/>
            </a:pPr>
            <a:r>
              <a:rPr lang="en-US" sz="1400">
                <a:solidFill>
                  <a:srgbClr val="000090"/>
                </a:solidFill>
                <a:latin typeface="Century Gothic"/>
                <a:cs typeface="Century Gothic"/>
              </a:rPr>
              <a:t>Hasil analisis</a:t>
            </a:r>
          </a:p>
          <a:p>
            <a:pPr marL="174625" indent="-174625">
              <a:buFont typeface="Wingdings" charset="2"/>
              <a:buChar char="§"/>
            </a:pPr>
            <a:r>
              <a:rPr lang="en-US" sz="1400">
                <a:solidFill>
                  <a:srgbClr val="000090"/>
                </a:solidFill>
                <a:latin typeface="Century Gothic"/>
                <a:cs typeface="Century Gothic"/>
              </a:rPr>
              <a:t>RPP</a:t>
            </a:r>
          </a:p>
          <a:p>
            <a:pPr marL="174625" indent="-174625">
              <a:buFont typeface="Wingdings" charset="2"/>
              <a:buChar char="§"/>
            </a:pPr>
            <a:r>
              <a:rPr lang="en-US" sz="1400">
                <a:solidFill>
                  <a:srgbClr val="000090"/>
                </a:solidFill>
                <a:latin typeface="Century Gothic"/>
                <a:cs typeface="Century Gothic"/>
              </a:rPr>
              <a:t>Proses pembelajaran</a:t>
            </a:r>
          </a:p>
          <a:p>
            <a:pPr marL="174625" indent="-174625">
              <a:buFont typeface="Wingdings" charset="2"/>
              <a:buChar char="§"/>
            </a:pPr>
            <a:r>
              <a:rPr lang="en-US" sz="1400">
                <a:solidFill>
                  <a:srgbClr val="000090"/>
                </a:solidFill>
                <a:latin typeface="Century Gothic"/>
                <a:cs typeface="Century Gothic"/>
              </a:rPr>
              <a:t>Instrumen penilaian</a:t>
            </a:r>
          </a:p>
          <a:p>
            <a:pPr marL="174625" indent="-174625">
              <a:buFont typeface="Wingdings" charset="2"/>
              <a:buChar char="§"/>
            </a:pPr>
            <a:r>
              <a:rPr lang="en-US" sz="1400">
                <a:solidFill>
                  <a:srgbClr val="000090"/>
                </a:solidFill>
                <a:latin typeface="Century Gothic"/>
                <a:cs typeface="Century Gothic"/>
              </a:rPr>
              <a:t>Pengolahan dan pelaporan Penilaian</a:t>
            </a:r>
          </a:p>
          <a:p>
            <a:endParaRPr lang="en-US" sz="1400">
              <a:solidFill>
                <a:srgbClr val="000090"/>
              </a:solidFill>
              <a:latin typeface="Century Gothic"/>
              <a:cs typeface="Century Gothic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800070" y="4738206"/>
            <a:ext cx="1977211" cy="20446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4625" indent="-174625">
              <a:buFont typeface="Wingdings" charset="2"/>
              <a:buChar char="§"/>
            </a:pPr>
            <a:r>
              <a:rPr lang="en-US" sz="1400">
                <a:solidFill>
                  <a:srgbClr val="000090"/>
                </a:solidFill>
                <a:latin typeface="Century Gothic"/>
                <a:cs typeface="Century Gothic"/>
              </a:rPr>
              <a:t>Inventarisasi keberhasilan dan permasalahan</a:t>
            </a:r>
          </a:p>
          <a:p>
            <a:pPr marL="174625" indent="-174625">
              <a:buFont typeface="Wingdings" charset="2"/>
              <a:buChar char="§"/>
            </a:pPr>
            <a:r>
              <a:rPr lang="en-US" sz="1400">
                <a:solidFill>
                  <a:srgbClr val="000090"/>
                </a:solidFill>
                <a:latin typeface="Century Gothic"/>
                <a:cs typeface="Century Gothic"/>
              </a:rPr>
              <a:t>Kesepahaman langkah perbaikan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089704" y="4738206"/>
            <a:ext cx="1977211" cy="20446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4625" indent="-174625">
              <a:buFont typeface="Wingdings" charset="2"/>
              <a:buChar char="§"/>
            </a:pPr>
            <a:r>
              <a:rPr lang="en-US" sz="1400">
                <a:solidFill>
                  <a:srgbClr val="000090"/>
                </a:solidFill>
                <a:latin typeface="Century Gothic"/>
                <a:cs typeface="Century Gothic"/>
              </a:rPr>
              <a:t>Pelaksanaan kesepahaman perbaikan</a:t>
            </a:r>
          </a:p>
          <a:p>
            <a:pPr marL="174625" indent="-174625">
              <a:buFont typeface="Wingdings" charset="2"/>
              <a:buChar char="§"/>
            </a:pPr>
            <a:r>
              <a:rPr lang="en-US" sz="1400">
                <a:solidFill>
                  <a:srgbClr val="000090"/>
                </a:solidFill>
                <a:latin typeface="Century Gothic"/>
                <a:cs typeface="Century Gothic"/>
              </a:rPr>
              <a:t>Pengamatan proses dan hasil perbaikan</a:t>
            </a:r>
          </a:p>
          <a:p>
            <a:pPr marL="174625" indent="-174625">
              <a:buFont typeface="Wingdings" charset="2"/>
              <a:buChar char="§"/>
            </a:pPr>
            <a:r>
              <a:rPr lang="en-US" sz="1400">
                <a:solidFill>
                  <a:srgbClr val="000090"/>
                </a:solidFill>
                <a:latin typeface="Century Gothic"/>
                <a:cs typeface="Century Gothic"/>
              </a:rPr>
              <a:t>Perbaikan berkelanjutan</a:t>
            </a:r>
          </a:p>
        </p:txBody>
      </p:sp>
      <p:sp>
        <p:nvSpPr>
          <p:cNvPr id="42" name="Right Arrow 41"/>
          <p:cNvSpPr/>
          <p:nvPr/>
        </p:nvSpPr>
        <p:spPr>
          <a:xfrm>
            <a:off x="1954870" y="4208813"/>
            <a:ext cx="404170" cy="4233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4193810" y="4208813"/>
            <a:ext cx="404170" cy="4233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6498860" y="4208813"/>
            <a:ext cx="404170" cy="4233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778543" y="3355619"/>
            <a:ext cx="604305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  <a:latin typeface="Century Gothic"/>
                <a:cs typeface="Century Gothic"/>
              </a:rPr>
              <a:t>Kegiatan</a:t>
            </a:r>
            <a:r>
              <a:rPr lang="en-US" b="1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entury Gothic"/>
                <a:cs typeface="Century Gothic"/>
              </a:rPr>
              <a:t>Bimbingan</a:t>
            </a:r>
            <a:r>
              <a:rPr lang="en-US" b="1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entury Gothic"/>
                <a:cs typeface="Century Gothic"/>
              </a:rPr>
              <a:t>Teknis</a:t>
            </a:r>
            <a:r>
              <a:rPr lang="en-US" b="1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entury Gothic"/>
                <a:cs typeface="Century Gothic"/>
              </a:rPr>
              <a:t>Selama</a:t>
            </a:r>
            <a:r>
              <a:rPr lang="en-US" b="1" dirty="0">
                <a:solidFill>
                  <a:srgbClr val="FFFF00"/>
                </a:solidFill>
                <a:latin typeface="Century Gothic"/>
                <a:cs typeface="Century Gothic"/>
              </a:rPr>
              <a:t> 2 </a:t>
            </a:r>
            <a:r>
              <a:rPr lang="en-US" b="1" dirty="0" err="1">
                <a:solidFill>
                  <a:srgbClr val="FFFF00"/>
                </a:solidFill>
                <a:latin typeface="Century Gothic"/>
                <a:cs typeface="Century Gothic"/>
              </a:rPr>
              <a:t>Hari</a:t>
            </a:r>
            <a:r>
              <a:rPr lang="en-US" b="1" dirty="0">
                <a:solidFill>
                  <a:srgbClr val="FFFF00"/>
                </a:solidFill>
                <a:latin typeface="Century Gothic"/>
                <a:cs typeface="Century Gothic"/>
              </a:rPr>
              <a:t> Di </a:t>
            </a:r>
            <a:r>
              <a:rPr lang="en-US" b="1" dirty="0" err="1">
                <a:solidFill>
                  <a:srgbClr val="FFFF00"/>
                </a:solidFill>
                <a:latin typeface="Century Gothic"/>
                <a:cs typeface="Century Gothic"/>
              </a:rPr>
              <a:t>Sekolah</a:t>
            </a:r>
            <a:endParaRPr lang="en-US" b="1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75949" y="534046"/>
            <a:ext cx="7745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>
                <a:latin typeface="Century Gothic"/>
                <a:cs typeface="Century Gothic"/>
              </a:rPr>
              <a:t>Anggota </a:t>
            </a:r>
          </a:p>
          <a:p>
            <a:pPr algn="ctr"/>
            <a:r>
              <a:rPr lang="en-US" sz="1050">
                <a:latin typeface="Century Gothic"/>
                <a:cs typeface="Century Gothic"/>
              </a:rPr>
              <a:t>Klaster</a:t>
            </a:r>
          </a:p>
        </p:txBody>
      </p:sp>
    </p:spTree>
    <p:extLst>
      <p:ext uri="{BB962C8B-B14F-4D97-AF65-F5344CB8AC3E}">
        <p14:creationId xmlns:p14="http://schemas.microsoft.com/office/powerpoint/2010/main" xmlns="" val="2955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72" y="53625"/>
            <a:ext cx="8779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noProof="1" smtClean="0">
                <a:solidFill>
                  <a:srgbClr val="31859C"/>
                </a:solidFill>
                <a:latin typeface="Century Gothic"/>
                <a:cs typeface="Century Gothic"/>
              </a:rPr>
              <a:t>Kegiatan</a:t>
            </a:r>
            <a:r>
              <a:rPr lang="id-ID" sz="2800" b="1" noProof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id-ID" sz="4000" b="1" noProof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IN</a:t>
            </a:r>
            <a:r>
              <a:rPr lang="id-ID" sz="2800" b="1" noProof="1">
                <a:latin typeface="Century Gothic"/>
                <a:cs typeface="Century Gothic"/>
              </a:rPr>
              <a:t> </a:t>
            </a:r>
            <a:r>
              <a:rPr lang="id-ID" sz="2200" b="1" noProof="1" smtClean="0">
                <a:solidFill>
                  <a:srgbClr val="3382CE"/>
                </a:solidFill>
                <a:latin typeface="Century Gothic"/>
                <a:cs typeface="Century Gothic"/>
              </a:rPr>
              <a:t>Di Induk Klaster</a:t>
            </a:r>
            <a:endParaRPr lang="id-ID" sz="2200" b="1" noProof="1">
              <a:solidFill>
                <a:srgbClr val="3382CE"/>
              </a:solidFill>
              <a:latin typeface="Century Gothic"/>
              <a:cs typeface="Century Gothic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55382" y="739411"/>
            <a:ext cx="8701660" cy="1628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723494" y="2278880"/>
            <a:ext cx="854682" cy="83162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entury Gothic"/>
                <a:cs typeface="Century Gothic"/>
              </a:rPr>
              <a:t>IN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81374" y="3136329"/>
            <a:ext cx="11606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>
                <a:solidFill>
                  <a:srgbClr val="E46C0A"/>
                </a:solidFill>
                <a:latin typeface="Century Gothic"/>
                <a:cs typeface="Century Gothic"/>
              </a:rPr>
              <a:t>2 Kali @ 1 Hari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69315" y="4345433"/>
            <a:ext cx="4685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0090"/>
                </a:solidFill>
                <a:latin typeface="Century Gothic"/>
                <a:cs typeface="Century Gothic"/>
              </a:rPr>
              <a:t>Agenda Pertemuan Anggota Klaster</a:t>
            </a:r>
          </a:p>
        </p:txBody>
      </p:sp>
      <p:graphicFrame>
        <p:nvGraphicFramePr>
          <p:cNvPr id="37" name="Diagram 36"/>
          <p:cNvGraphicFramePr/>
          <p:nvPr>
            <p:extLst>
              <p:ext uri="{D42A27DB-BD31-4B8C-83A1-F6EECF244321}">
                <p14:modId xmlns:p14="http://schemas.microsoft.com/office/powerpoint/2010/main" xmlns="" val="674169197"/>
              </p:ext>
            </p:extLst>
          </p:nvPr>
        </p:nvGraphicFramePr>
        <p:xfrm>
          <a:off x="155382" y="4436090"/>
          <a:ext cx="8798118" cy="250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ctangle 15"/>
          <p:cNvSpPr/>
          <p:nvPr/>
        </p:nvSpPr>
        <p:spPr>
          <a:xfrm>
            <a:off x="8104272" y="2981894"/>
            <a:ext cx="91293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/>
                <a:cs typeface="Century Gothic"/>
              </a:rPr>
              <a:t>SMA </a:t>
            </a:r>
          </a:p>
          <a:p>
            <a:pPr algn="ctr"/>
            <a:r>
              <a:rPr lang="en-US" sz="120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/>
                <a:cs typeface="Century Gothic"/>
              </a:rPr>
              <a:t>Sasaran-4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04271" y="2457286"/>
            <a:ext cx="91293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  <a:cs typeface="Century Gothic"/>
              </a:rPr>
              <a:t>SMA </a:t>
            </a:r>
          </a:p>
          <a:p>
            <a:pPr algn="ctr"/>
            <a:r>
              <a:rPr lang="en-US" sz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  <a:cs typeface="Century Gothic"/>
              </a:rPr>
              <a:t>Sasaran-3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04272" y="1946790"/>
            <a:ext cx="91293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/>
                <a:cs typeface="Century Gothic"/>
              </a:rPr>
              <a:t>SMA </a:t>
            </a:r>
          </a:p>
          <a:p>
            <a:pPr algn="ctr"/>
            <a:r>
              <a:rPr lang="en-US" sz="120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/>
                <a:cs typeface="Century Gothic"/>
              </a:rPr>
              <a:t>Sasaran-2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578176" y="2691472"/>
            <a:ext cx="2415605" cy="0"/>
          </a:xfrm>
          <a:prstGeom prst="straightConnector1">
            <a:avLst/>
          </a:prstGeom>
          <a:ln w="28575" cmpd="sng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578176" y="2206216"/>
            <a:ext cx="2415605" cy="485256"/>
          </a:xfrm>
          <a:prstGeom prst="straightConnector1">
            <a:avLst/>
          </a:prstGeom>
          <a:ln w="28575" cmpd="sng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578176" y="2691472"/>
            <a:ext cx="2415605" cy="502176"/>
          </a:xfrm>
          <a:prstGeom prst="straightConnector1">
            <a:avLst/>
          </a:prstGeom>
          <a:ln w="28575" cmpd="sng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104271" y="3521050"/>
            <a:ext cx="91293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/>
                <a:cs typeface="Century Gothic"/>
              </a:rPr>
              <a:t>SMA </a:t>
            </a:r>
          </a:p>
          <a:p>
            <a:pPr algn="ctr"/>
            <a:r>
              <a:rPr lang="en-US" sz="120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/>
                <a:cs typeface="Century Gothic"/>
              </a:rPr>
              <a:t>Sasaran-5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104272" y="1428345"/>
            <a:ext cx="91293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/>
                <a:cs typeface="Century Gothic"/>
              </a:rPr>
              <a:t>SMA </a:t>
            </a:r>
          </a:p>
          <a:p>
            <a:pPr algn="ctr"/>
            <a:r>
              <a:rPr lang="en-US" sz="120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/>
                <a:cs typeface="Century Gothic"/>
              </a:rPr>
              <a:t>Sasaran-1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578176" y="1656126"/>
            <a:ext cx="2415605" cy="1035346"/>
          </a:xfrm>
          <a:prstGeom prst="straightConnector1">
            <a:avLst/>
          </a:prstGeom>
          <a:ln w="28575" cmpd="sng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578176" y="2694692"/>
            <a:ext cx="2415605" cy="1003780"/>
          </a:xfrm>
          <a:prstGeom prst="straightConnector1">
            <a:avLst/>
          </a:prstGeom>
          <a:ln w="28575" cmpd="sng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175949" y="993266"/>
            <a:ext cx="7745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>
                <a:latin typeface="Century Gothic"/>
                <a:cs typeface="Century Gothic"/>
              </a:rPr>
              <a:t>Anggota </a:t>
            </a:r>
          </a:p>
          <a:p>
            <a:pPr algn="ctr"/>
            <a:r>
              <a:rPr lang="en-US" sz="1050">
                <a:latin typeface="Century Gothic"/>
                <a:cs typeface="Century Gothic"/>
              </a:rPr>
              <a:t>Klaster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69" y="1257662"/>
            <a:ext cx="43101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/>
            <a:r>
              <a:rPr lang="en-US" sz="1400">
                <a:latin typeface="Century Gothic"/>
                <a:cs typeface="Century Gothic"/>
              </a:rPr>
              <a:t>1. 	Kegiatan </a:t>
            </a:r>
            <a:r>
              <a:rPr lang="en-US" sz="1400" b="1">
                <a:solidFill>
                  <a:srgbClr val="E46C0A"/>
                </a:solidFill>
                <a:latin typeface="Century Gothic"/>
                <a:cs typeface="Century Gothic"/>
              </a:rPr>
              <a:t>In</a:t>
            </a:r>
            <a:r>
              <a:rPr lang="en-US" sz="1400">
                <a:latin typeface="Century Gothic"/>
                <a:cs typeface="Century Gothic"/>
              </a:rPr>
              <a:t> merupakan pertemuan semua anggota klaster membahas proses dan hasil kegiatan </a:t>
            </a:r>
            <a:r>
              <a:rPr lang="en-US" sz="1400" b="1">
                <a:solidFill>
                  <a:srgbClr val="E46C0A"/>
                </a:solidFill>
                <a:latin typeface="Century Gothic"/>
                <a:cs typeface="Century Gothic"/>
              </a:rPr>
              <a:t>On</a:t>
            </a:r>
            <a:r>
              <a:rPr lang="en-US" sz="1400">
                <a:latin typeface="Century Gothic"/>
                <a:cs typeface="Century Gothic"/>
              </a:rPr>
              <a:t> (bimbingan teknis)</a:t>
            </a:r>
          </a:p>
          <a:p>
            <a:pPr marL="274638" indent="-274638"/>
            <a:r>
              <a:rPr lang="en-US" sz="1400">
                <a:latin typeface="Century Gothic"/>
                <a:cs typeface="Century Gothic"/>
              </a:rPr>
              <a:t>2.	Pertemuan dilaksanakan di Induk Klaster atau SMA lain yang disepakati</a:t>
            </a:r>
          </a:p>
          <a:p>
            <a:pPr marL="274638" indent="-274638"/>
            <a:r>
              <a:rPr lang="en-US" sz="1400">
                <a:latin typeface="Century Gothic"/>
                <a:cs typeface="Century Gothic"/>
              </a:rPr>
              <a:t>3.	Kegiatan dilaksanakan selama satu hari dengan peserta adalah kepala sekolah, waksek kurikulum, perwakilan guru, tim pendamping, dan pengawas dari anggota klaster</a:t>
            </a:r>
          </a:p>
          <a:p>
            <a:pPr marL="274638" indent="-274638"/>
            <a:r>
              <a:rPr lang="en-US" sz="1400">
                <a:latin typeface="Century Gothic"/>
                <a:cs typeface="Century Gothic"/>
              </a:rPr>
              <a:t>4.	Pertemuan dipimpin oleh Kepala SMA Induk Klaster</a:t>
            </a:r>
          </a:p>
        </p:txBody>
      </p:sp>
    </p:spTree>
    <p:extLst>
      <p:ext uri="{BB962C8B-B14F-4D97-AF65-F5344CB8AC3E}">
        <p14:creationId xmlns:p14="http://schemas.microsoft.com/office/powerpoint/2010/main" xmlns="" val="246919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0" y="2353456"/>
            <a:ext cx="9144000" cy="1420765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id-ID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JADWAL BIMTEK DAN PENDAMPINGAN</a:t>
            </a:r>
            <a:b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KURIKULUM 2013</a:t>
            </a:r>
            <a:b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TAHUN 2017</a:t>
            </a:r>
            <a:endParaRPr lang="id-ID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599" y="2657121"/>
            <a:ext cx="525805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7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8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1710964"/>
              </p:ext>
            </p:extLst>
          </p:nvPr>
        </p:nvGraphicFramePr>
        <p:xfrm>
          <a:off x="74967" y="647964"/>
          <a:ext cx="8967580" cy="6181545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73310"/>
                <a:gridCol w="2874624"/>
                <a:gridCol w="1064603"/>
                <a:gridCol w="178413"/>
                <a:gridCol w="198238"/>
                <a:gridCol w="218061"/>
                <a:gridCol w="198111"/>
                <a:gridCol w="198111"/>
                <a:gridCol w="198111"/>
                <a:gridCol w="198111"/>
                <a:gridCol w="198111"/>
                <a:gridCol w="198111"/>
                <a:gridCol w="198111"/>
                <a:gridCol w="198111"/>
                <a:gridCol w="198111"/>
                <a:gridCol w="198111"/>
                <a:gridCol w="198111"/>
                <a:gridCol w="198111"/>
                <a:gridCol w="198111"/>
                <a:gridCol w="198111"/>
                <a:gridCol w="198111"/>
                <a:gridCol w="198111"/>
                <a:gridCol w="198111"/>
                <a:gridCol w="198111"/>
                <a:gridCol w="198111"/>
                <a:gridCol w="198111"/>
                <a:gridCol w="198111"/>
              </a:tblGrid>
              <a:tr h="18566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KEGIATAN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PELAKSANA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JANUARI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FEBRUARI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MARET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APRIL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MEI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JUNI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566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74834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u="none" strike="noStrike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id-ID" sz="1200" dirty="0" smtClean="0">
                          <a:latin typeface="Century Gothic" panose="020B0502020202020204" pitchFamily="34" charset="0"/>
                          <a:cs typeface="Century Gothic"/>
                        </a:rPr>
                        <a:t>Ujian Nasional</a:t>
                      </a:r>
                      <a:r>
                        <a:rPr lang="id-ID" sz="1200" baseline="0" dirty="0" smtClean="0">
                          <a:latin typeface="Century Gothic" panose="020B0502020202020204" pitchFamily="34" charset="0"/>
                          <a:cs typeface="Century Gothic"/>
                        </a:rPr>
                        <a:t> (UN)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>
                          <a:latin typeface="Century Gothic" panose="020B0502020202020204" pitchFamily="34" charset="0"/>
                          <a:cs typeface="Century Gothic"/>
                        </a:rPr>
                        <a:t>Sekolah</a:t>
                      </a:r>
                      <a:endParaRPr lang="en-US" sz="1200" dirty="0" smtClean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79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u="none" strike="noStrike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id-ID" sz="1200" dirty="0" smtClean="0">
                          <a:latin typeface="Century Gothic" panose="020B0502020202020204" pitchFamily="34" charset="0"/>
                          <a:cs typeface="Century Gothic"/>
                        </a:rPr>
                        <a:t>Ujian</a:t>
                      </a:r>
                      <a:r>
                        <a:rPr lang="id-ID" sz="1200" baseline="0" dirty="0" smtClean="0">
                          <a:latin typeface="Century Gothic" panose="020B0502020202020204" pitchFamily="34" charset="0"/>
                          <a:cs typeface="Century Gothic"/>
                        </a:rPr>
                        <a:t> Sekolah Berstandar Nasional (USBN)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d-ID" sz="1200" dirty="0" smtClean="0">
                          <a:latin typeface="Century Gothic" panose="020B0502020202020204" pitchFamily="34" charset="0"/>
                          <a:cs typeface="Century Gothic"/>
                        </a:rPr>
                        <a:t>Sekolah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82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u="none" strike="noStrike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Inventarisasi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sekolah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sasaran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mandiri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LPMP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82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u="none" strike="noStrike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Pendataan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sekolah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mandiri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sasaran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nasional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Setditjen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82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u="none" strike="noStrike" dirty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Penetapan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fasilitator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penyegaran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instruktur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09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Penetapan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instruktur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734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Penyempurnaan</a:t>
                      </a:r>
                      <a:r>
                        <a:rPr lang="en-US" sz="1200" kern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kern="1200" dirty="0" err="1" smtClean="0">
                          <a:latin typeface="Century Gothic" panose="020B0502020202020204" pitchFamily="34" charset="0"/>
                        </a:rPr>
                        <a:t>bahan</a:t>
                      </a:r>
                      <a:r>
                        <a:rPr lang="en-US" sz="1200" kern="1200" dirty="0" smtClean="0"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US" sz="1200" kern="1200" dirty="0" err="1" smtClean="0">
                          <a:latin typeface="Century Gothic" panose="020B0502020202020204" pitchFamily="34" charset="0"/>
                        </a:rPr>
                        <a:t>materi</a:t>
                      </a:r>
                      <a:r>
                        <a:rPr lang="en-US" sz="1200" kern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kern="1200" dirty="0" err="1" smtClean="0">
                          <a:latin typeface="Century Gothic" panose="020B0502020202020204" pitchFamily="34" charset="0"/>
                        </a:rPr>
                        <a:t>pelatihan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 smtClean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734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t"/>
                      <a:r>
                        <a:rPr lang="fi-FI" sz="12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Koordinasi Pelatihan dan Pendampingan Dengan LPM</a:t>
                      </a:r>
                      <a:r>
                        <a:rPr lang="id-ID" sz="12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</a:t>
                      </a:r>
                      <a:endParaRPr lang="fi-FI" sz="1200" kern="120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 smtClean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734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Penerbitan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SK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sekolah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sasaran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mandiri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Century Gothic"/>
                          <a:cs typeface="Century Gothic"/>
                        </a:rPr>
                        <a:t>Setditjen</a:t>
                      </a:r>
                      <a:endParaRPr lang="en-US" sz="1200" dirty="0" smtClean="0">
                        <a:latin typeface="Century Gothic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734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t"/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ToT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Fasilitator</a:t>
                      </a: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b="0" baseline="0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Pelatihan</a:t>
                      </a: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b="0" baseline="0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Penyegaran</a:t>
                      </a: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b="0" baseline="0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Instruktur</a:t>
                      </a: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K-13</a:t>
                      </a:r>
                      <a:endParaRPr lang="id-ID" sz="1200" b="0" kern="12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b="0" dirty="0" smtClean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661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Workshop Penyegaran Instruktur Kurikulum 2013 SMA</a:t>
                      </a: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 smtClean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182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Penyegaran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Instruktur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K-13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Kab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/Kota (IK)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LPMP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109">
                <a:tc>
                  <a:txBody>
                    <a:bodyPr/>
                    <a:lstStyle/>
                    <a:p>
                      <a:pPr marL="0" algn="ctr"/>
                      <a:r>
                        <a:rPr lang="id-ID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id-ID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Pelatihan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Guru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Sasaran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K-13 (GS)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LPMP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109">
                <a:tc>
                  <a:txBody>
                    <a:bodyPr/>
                    <a:lstStyle/>
                    <a:p>
                      <a:pPr marL="0" algn="ctr"/>
                      <a:r>
                        <a:rPr lang="id-ID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id-ID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Pendampingan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id-ID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Penyegaran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IK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109">
                <a:tc>
                  <a:txBody>
                    <a:bodyPr/>
                    <a:lstStyle/>
                    <a:p>
                      <a:pPr marL="0" algn="ctr"/>
                      <a:r>
                        <a:rPr lang="id-ID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</a:t>
                      </a:r>
                      <a:endParaRPr lang="id-ID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Pendampingan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Pelatihan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GS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10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Pelaksanaan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Pendampingan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K-13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LPMP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10 JULI</a:t>
                      </a:r>
                      <a:r>
                        <a:rPr lang="id-ID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– 31 DESEMBER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0211" y="1853"/>
            <a:ext cx="88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Jadwal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Kegiatan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Bimtek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dan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Pendampingan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K-13 </a:t>
            </a:r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Tahun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2017 </a:t>
            </a:r>
          </a:p>
          <a:p>
            <a:pPr algn="ctr"/>
            <a:r>
              <a:rPr lang="id-ID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SEKOLAH MENENGAH ATAS</a:t>
            </a:r>
            <a:endParaRPr lang="en-US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60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11159"/>
            <a:ext cx="9144000" cy="1173379"/>
          </a:xfrm>
          <a:prstGeom prst="rect">
            <a:avLst/>
          </a:prstGeom>
          <a:solidFill>
            <a:srgbClr val="000090"/>
          </a:solidFill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Perangkat</a:t>
            </a:r>
            <a:r>
              <a:rPr lang="en-US" sz="2600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Pendukung</a:t>
            </a:r>
            <a:r>
              <a:rPr lang="en-US" sz="18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Bimtek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Penyegaran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Instruktur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GS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Kurikulum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2013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Tahun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2017</a:t>
            </a:r>
            <a:endParaRPr lang="en-US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56103"/>
            <a:ext cx="9144000" cy="48628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65125" indent="-365125">
              <a:spcAft>
                <a:spcPts val="1800"/>
              </a:spcAft>
            </a:pP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1</a:t>
            </a:r>
            <a:r>
              <a:rPr lang="en-US" sz="2000" dirty="0">
                <a:solidFill>
                  <a:schemeClr val="bg1"/>
                </a:solidFill>
                <a:latin typeface="Century Gothic"/>
                <a:cs typeface="Century Gothic"/>
              </a:rPr>
              <a:t>. 	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Pedoman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Pelatihan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Pendampingan</a:t>
            </a:r>
            <a:endParaRPr lang="en-US" sz="20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65125" indent="-365125">
              <a:spcAft>
                <a:spcPts val="1800"/>
              </a:spcAft>
            </a:pPr>
            <a:r>
              <a:rPr lang="en-US" sz="2000" dirty="0">
                <a:solidFill>
                  <a:schemeClr val="bg1"/>
                </a:solidFill>
                <a:latin typeface="Century Gothic"/>
                <a:cs typeface="Century Gothic"/>
              </a:rPr>
              <a:t>2.	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Panduan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Pelatihan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Penyegaran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Instruktur</a:t>
            </a:r>
            <a:endParaRPr lang="en-US" sz="20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65125" indent="-365125">
              <a:spcAft>
                <a:spcPts val="1800"/>
              </a:spcAft>
            </a:pPr>
            <a:r>
              <a:rPr lang="en-US" sz="2000" dirty="0">
                <a:solidFill>
                  <a:schemeClr val="bg1"/>
                </a:solidFill>
                <a:latin typeface="Century Gothic"/>
                <a:cs typeface="Century Gothic"/>
              </a:rPr>
              <a:t>3.	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Soal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Tes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Awal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Tes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Akhir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untuk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Pelatihan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GS (HOTS)</a:t>
            </a:r>
            <a:endParaRPr lang="en-US" sz="20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65125" indent="-365125">
              <a:spcAft>
                <a:spcPts val="1800"/>
              </a:spcAft>
            </a:pPr>
            <a:r>
              <a:rPr lang="en-US" sz="2000" dirty="0">
                <a:solidFill>
                  <a:schemeClr val="bg1"/>
                </a:solidFill>
                <a:latin typeface="Century Gothic"/>
                <a:cs typeface="Century Gothic"/>
              </a:rPr>
              <a:t>4.	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Instrumen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Penilaian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Instruktur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Penyegaran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Nasional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IK)</a:t>
            </a:r>
            <a:endParaRPr lang="en-US" sz="20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65125" indent="-365125">
              <a:spcAft>
                <a:spcPts val="1800"/>
              </a:spcAft>
              <a:buAutoNum type="arabicPeriod" startAt="5"/>
            </a:pPr>
            <a:r>
              <a:rPr lang="en-US" sz="2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Materi</a:t>
            </a:r>
            <a:r>
              <a:rPr lang="en-US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Umum</a:t>
            </a:r>
            <a:r>
              <a:rPr lang="en-US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Materi</a:t>
            </a:r>
            <a:r>
              <a:rPr lang="en-US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Pokok</a:t>
            </a:r>
            <a:r>
              <a:rPr lang="en-US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(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Modul</a:t>
            </a:r>
            <a:r>
              <a:rPr lang="en-US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, LK, 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Paparan</a:t>
            </a:r>
            <a:r>
              <a:rPr lang="en-US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Contoh</a:t>
            </a:r>
            <a:r>
              <a:rPr lang="en-US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RPP, Video)</a:t>
            </a:r>
          </a:p>
          <a:p>
            <a:pPr marL="365125" indent="-365125">
              <a:spcAft>
                <a:spcPts val="1800"/>
              </a:spcAft>
              <a:buAutoNum type="arabicPeriod" startAt="5"/>
            </a:pPr>
            <a:r>
              <a:rPr lang="en-US" sz="2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Strategi</a:t>
            </a:r>
            <a:r>
              <a:rPr lang="en-US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Penyajian</a:t>
            </a:r>
            <a:r>
              <a:rPr lang="en-US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Materi</a:t>
            </a:r>
            <a:r>
              <a:rPr lang="en-US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Penyegaran</a:t>
            </a:r>
            <a:r>
              <a:rPr lang="en-US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Instruktur</a:t>
            </a:r>
            <a:r>
              <a:rPr lang="en-US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Pelatihan</a:t>
            </a:r>
            <a:r>
              <a:rPr lang="en-US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Guru 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Sasaran</a:t>
            </a:r>
            <a:r>
              <a:rPr lang="en-US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(HOTS) </a:t>
            </a:r>
          </a:p>
          <a:p>
            <a:pPr marL="365125" indent="-365125">
              <a:spcAft>
                <a:spcPts val="1800"/>
              </a:spcAft>
              <a:buAutoNum type="arabicPeriod" startAt="5"/>
            </a:pP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Suplemen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Praktik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Baik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Per Mata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Pelajaran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: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Pembelajaran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dan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Penilaian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(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Soal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) </a:t>
            </a:r>
            <a:r>
              <a:rPr lang="en-US" sz="2000" b="1" i="1" dirty="0" smtClean="0">
                <a:solidFill>
                  <a:srgbClr val="FFFF00"/>
                </a:solidFill>
                <a:latin typeface="Century Gothic"/>
                <a:cs typeface="Century Gothic"/>
              </a:rPr>
              <a:t>Higher Order Thinking Skills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(HOTS);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Pembelajaran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Abad 21 (4C);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Pendidikan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Karakter</a:t>
            </a:r>
            <a:r>
              <a:rPr lang="en-US" sz="2000" b="1" dirty="0">
                <a:solidFill>
                  <a:srgbClr val="FFFF00"/>
                </a:solidFill>
                <a:latin typeface="Century Gothic"/>
                <a:cs typeface="Century Gothic"/>
              </a:rPr>
              <a:t>;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dan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Literasi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.</a:t>
            </a:r>
            <a:endParaRPr lang="en-US" sz="2000" b="1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7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0" y="2353456"/>
            <a:ext cx="9144000" cy="1420765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id-ID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id-ID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BISNIS KITA HARI INI</a:t>
            </a:r>
            <a:endParaRPr lang="id-ID" sz="36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408" y="2477529"/>
            <a:ext cx="696375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latin typeface="Century Gothic"/>
                <a:cs typeface="Century Gothic"/>
              </a:rPr>
              <a:t>8</a:t>
            </a:r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62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737" y="-9142"/>
            <a:ext cx="6270263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APA BISNIS KITA SEKARANG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1837" y="379229"/>
            <a:ext cx="1997408" cy="1386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1837" y="1765689"/>
            <a:ext cx="1997407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BImtek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Fasilitator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Penyegaran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Instruktur</a:t>
            </a:r>
            <a:endParaRPr lang="en-US" sz="1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837" y="85374"/>
            <a:ext cx="1997407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Peserta</a:t>
            </a:r>
            <a:r>
              <a:rPr lang="en-US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: 148 org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708" b="98349" l="6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54930" y="4576538"/>
            <a:ext cx="2046727" cy="1377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54929" y="5952194"/>
            <a:ext cx="2046727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Bimtek</a:t>
            </a:r>
            <a:endParaRPr lang="en-US" sz="1200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Guru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Sasaran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(GS)</a:t>
            </a:r>
            <a:endParaRPr lang="en-US" sz="1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4929" y="6413859"/>
            <a:ext cx="20467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Guru </a:t>
            </a:r>
            <a:r>
              <a:rPr lang="en-US" b="1" dirty="0" err="1" smtClean="0">
                <a:latin typeface="Century Gothic"/>
                <a:cs typeface="Century Gothic"/>
              </a:rPr>
              <a:t>Kelas</a:t>
            </a:r>
            <a:r>
              <a:rPr lang="en-US" b="1" dirty="0" smtClean="0">
                <a:latin typeface="Century Gothic"/>
                <a:cs typeface="Century Gothic"/>
              </a:rPr>
              <a:t> X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5285" y="564432"/>
            <a:ext cx="4358715" cy="37856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9875" indent="-269875"/>
            <a:r>
              <a:rPr lang="en-US" sz="1200" dirty="0" smtClean="0">
                <a:latin typeface="Century Gothic"/>
                <a:cs typeface="Century Gothic"/>
              </a:rPr>
              <a:t>1. 	</a:t>
            </a:r>
            <a:r>
              <a:rPr lang="en-US" sz="1200" dirty="0" err="1" smtClean="0">
                <a:latin typeface="Century Gothic"/>
                <a:cs typeface="Century Gothic"/>
              </a:rPr>
              <a:t>Menyiapkan</a:t>
            </a:r>
            <a:r>
              <a:rPr lang="en-US" sz="1200" dirty="0" smtClean="0"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latin typeface="Century Gothic"/>
                <a:cs typeface="Century Gothic"/>
              </a:rPr>
              <a:t>diri</a:t>
            </a:r>
            <a:endParaRPr lang="en-US" sz="1200" dirty="0" smtClean="0">
              <a:latin typeface="Century Gothic"/>
              <a:cs typeface="Century Gothic"/>
            </a:endParaRPr>
          </a:p>
          <a:p>
            <a:pPr marL="269875" indent="-269875"/>
            <a:r>
              <a:rPr lang="en-US" sz="1200" dirty="0" smtClean="0">
                <a:latin typeface="Century Gothic"/>
                <a:cs typeface="Century Gothic"/>
              </a:rPr>
              <a:t>2.	</a:t>
            </a:r>
            <a:r>
              <a:rPr lang="en-US" sz="1200" dirty="0" err="1" smtClean="0">
                <a:latin typeface="Century Gothic"/>
                <a:cs typeface="Century Gothic"/>
              </a:rPr>
              <a:t>Menguasai</a:t>
            </a:r>
            <a:r>
              <a:rPr lang="en-US" sz="1200" dirty="0" smtClean="0"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latin typeface="Century Gothic"/>
                <a:cs typeface="Century Gothic"/>
              </a:rPr>
              <a:t>Materi</a:t>
            </a:r>
            <a:r>
              <a:rPr lang="en-US" sz="1200" dirty="0" smtClean="0"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latin typeface="Century Gothic"/>
                <a:cs typeface="Century Gothic"/>
              </a:rPr>
              <a:t>Umum</a:t>
            </a:r>
            <a:endParaRPr lang="en-US" sz="1200" dirty="0" smtClean="0">
              <a:latin typeface="Century Gothic"/>
              <a:cs typeface="Century Gothic"/>
            </a:endParaRPr>
          </a:p>
          <a:p>
            <a:pPr marL="269875" indent="-269875"/>
            <a:r>
              <a:rPr lang="en-US" sz="1200" dirty="0" smtClean="0">
                <a:latin typeface="Century Gothic"/>
                <a:cs typeface="Century Gothic"/>
              </a:rPr>
              <a:t>3.	</a:t>
            </a:r>
            <a:r>
              <a:rPr lang="en-US" sz="1200" dirty="0" err="1" smtClean="0">
                <a:latin typeface="Century Gothic"/>
                <a:cs typeface="Century Gothic"/>
              </a:rPr>
              <a:t>Menguasai</a:t>
            </a:r>
            <a:r>
              <a:rPr lang="en-US" sz="1200" dirty="0" smtClean="0"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latin typeface="Century Gothic"/>
                <a:cs typeface="Century Gothic"/>
              </a:rPr>
              <a:t>Materi</a:t>
            </a:r>
            <a:r>
              <a:rPr lang="en-US" sz="1200" dirty="0" smtClean="0"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latin typeface="Century Gothic"/>
                <a:cs typeface="Century Gothic"/>
              </a:rPr>
              <a:t>Pokok</a:t>
            </a:r>
            <a:endParaRPr lang="en-US" sz="1200" dirty="0" smtClean="0">
              <a:latin typeface="Century Gothic"/>
              <a:cs typeface="Century Gothic"/>
            </a:endParaRPr>
          </a:p>
          <a:p>
            <a:pPr marL="538163" indent="-269875"/>
            <a:r>
              <a:rPr lang="en-US" sz="1200" dirty="0" smtClean="0">
                <a:latin typeface="Century Gothic"/>
                <a:cs typeface="Century Gothic"/>
              </a:rPr>
              <a:t>a.	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Review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dan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menyempurnakan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MODUL</a:t>
            </a:r>
          </a:p>
          <a:p>
            <a:pPr marL="538163" indent="-269875"/>
            <a:r>
              <a:rPr lang="en-US" sz="1200" dirty="0" smtClean="0">
                <a:latin typeface="Century Gothic"/>
                <a:cs typeface="Century Gothic"/>
              </a:rPr>
              <a:t>b.	</a:t>
            </a:r>
            <a:r>
              <a:rPr lang="en-US" sz="1200" b="1" dirty="0" smtClean="0">
                <a:solidFill>
                  <a:srgbClr val="E46C0A"/>
                </a:solidFill>
                <a:latin typeface="Century Gothic"/>
                <a:cs typeface="Century Gothic"/>
              </a:rPr>
              <a:t>Review </a:t>
            </a:r>
            <a:r>
              <a:rPr lang="en-US" sz="1200" b="1" dirty="0" err="1" smtClean="0">
                <a:solidFill>
                  <a:srgbClr val="E46C0A"/>
                </a:solidFill>
                <a:latin typeface="Century Gothic"/>
                <a:cs typeface="Century Gothic"/>
              </a:rPr>
              <a:t>dan</a:t>
            </a:r>
            <a:r>
              <a:rPr lang="en-US" sz="1200" b="1" dirty="0" smtClean="0">
                <a:solidFill>
                  <a:srgbClr val="E46C0A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rgbClr val="E46C0A"/>
                </a:solidFill>
                <a:latin typeface="Century Gothic"/>
                <a:cs typeface="Century Gothic"/>
              </a:rPr>
              <a:t>menyempurnakan</a:t>
            </a:r>
            <a:r>
              <a:rPr lang="en-US" sz="1200" b="1" dirty="0" smtClean="0">
                <a:solidFill>
                  <a:srgbClr val="E46C0A"/>
                </a:solidFill>
                <a:latin typeface="Century Gothic"/>
                <a:cs typeface="Century Gothic"/>
              </a:rPr>
              <a:t> LK</a:t>
            </a:r>
          </a:p>
          <a:p>
            <a:pPr marL="538163" indent="-269875"/>
            <a:r>
              <a:rPr lang="en-US" sz="1200" dirty="0" smtClean="0">
                <a:latin typeface="Century Gothic"/>
                <a:cs typeface="Century Gothic"/>
              </a:rPr>
              <a:t>c.	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Review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dan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menyempurnakan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soal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tes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awal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&amp;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tes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akhir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untuk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GS (HOTS)</a:t>
            </a:r>
          </a:p>
          <a:p>
            <a:pPr marL="538163" indent="-269875"/>
            <a:r>
              <a:rPr lang="en-US" sz="1200" dirty="0" smtClean="0">
                <a:latin typeface="Century Gothic"/>
                <a:cs typeface="Century Gothic"/>
              </a:rPr>
              <a:t>d.	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Menyiapkan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skenario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penyajian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Bimtek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Penyegaran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dan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Bimtek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Guru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Sasaran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(HOTS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dan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Berbasis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Produk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)</a:t>
            </a:r>
          </a:p>
          <a:p>
            <a:pPr marL="538163" indent="-269875"/>
            <a:r>
              <a:rPr lang="en-US" sz="1200" dirty="0" smtClean="0">
                <a:latin typeface="Century Gothic"/>
                <a:cs typeface="Century Gothic"/>
              </a:rPr>
              <a:t>e.	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Setiap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peserta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menyusun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suplemen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dalam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bentuk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contoh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RPP yang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memuat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pembelajaran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abad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21, HOTS, 4C,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penguatan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pendidikan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karakte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(PPK)r,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dan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literasi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untuk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kelas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X</a:t>
            </a:r>
          </a:p>
          <a:p>
            <a:pPr marL="538163" indent="-269875"/>
            <a:r>
              <a:rPr lang="en-US" sz="1200" dirty="0" smtClean="0">
                <a:latin typeface="Century Gothic"/>
                <a:cs typeface="Century Gothic"/>
              </a:rPr>
              <a:t>f.	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Mempraktikan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RPP (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Videokan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bisa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tidak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?)</a:t>
            </a:r>
          </a:p>
          <a:p>
            <a:pPr marL="538163" indent="-269875"/>
            <a:r>
              <a:rPr lang="en-US" sz="1200" dirty="0" smtClean="0">
                <a:latin typeface="Century Gothic"/>
                <a:cs typeface="Century Gothic"/>
              </a:rPr>
              <a:t>g.	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Menyusun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paket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soal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HOTS</a:t>
            </a:r>
          </a:p>
          <a:p>
            <a:pPr marL="538163" indent="-269875"/>
            <a:r>
              <a:rPr lang="en-US" sz="1200" dirty="0" smtClean="0">
                <a:latin typeface="Century Gothic"/>
                <a:cs typeface="Century Gothic"/>
              </a:rPr>
              <a:t>h.	</a:t>
            </a:r>
            <a:r>
              <a:rPr lang="en-US" sz="1200" b="1" dirty="0" err="1" smtClean="0">
                <a:solidFill>
                  <a:srgbClr val="E46C0A"/>
                </a:solidFill>
                <a:latin typeface="Century Gothic"/>
                <a:cs typeface="Century Gothic"/>
              </a:rPr>
              <a:t>Mempraktikan</a:t>
            </a:r>
            <a:r>
              <a:rPr lang="en-US" sz="1200" b="1" dirty="0" smtClean="0">
                <a:solidFill>
                  <a:srgbClr val="E46C0A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rgbClr val="E46C0A"/>
                </a:solidFill>
                <a:latin typeface="Century Gothic"/>
                <a:cs typeface="Century Gothic"/>
              </a:rPr>
              <a:t>penilaian</a:t>
            </a:r>
            <a:r>
              <a:rPr lang="en-US" sz="1200" b="1" dirty="0" smtClean="0">
                <a:solidFill>
                  <a:srgbClr val="E46C0A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rgbClr val="E46C0A"/>
                </a:solidFill>
                <a:latin typeface="Century Gothic"/>
                <a:cs typeface="Century Gothic"/>
              </a:rPr>
              <a:t>dan</a:t>
            </a:r>
            <a:r>
              <a:rPr lang="en-US" sz="1200" b="1" dirty="0" smtClean="0">
                <a:solidFill>
                  <a:srgbClr val="E46C0A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rgbClr val="E46C0A"/>
                </a:solidFill>
                <a:latin typeface="Century Gothic"/>
                <a:cs typeface="Century Gothic"/>
              </a:rPr>
              <a:t>eRapor</a:t>
            </a:r>
            <a:endParaRPr lang="en-US" sz="1200" b="1" dirty="0" smtClean="0">
              <a:solidFill>
                <a:srgbClr val="E46C0A"/>
              </a:solidFill>
              <a:latin typeface="Century Gothic"/>
              <a:cs typeface="Century Gothic"/>
            </a:endParaRPr>
          </a:p>
          <a:p>
            <a:pPr marL="538163" indent="-269875"/>
            <a:r>
              <a:rPr lang="en-US" sz="1200" dirty="0" err="1" smtClean="0">
                <a:latin typeface="Century Gothic"/>
                <a:cs typeface="Century Gothic"/>
              </a:rPr>
              <a:t>i</a:t>
            </a:r>
            <a:r>
              <a:rPr lang="en-US" sz="1200" dirty="0" smtClean="0">
                <a:latin typeface="Century Gothic"/>
                <a:cs typeface="Century Gothic"/>
              </a:rPr>
              <a:t>.	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Menyusun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PAKET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materi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per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mapel</a:t>
            </a:r>
            <a:r>
              <a:rPr lang="en-US" sz="1200" b="1" dirty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naskah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materi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umum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,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modul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, LK,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suplemen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(RPP,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soal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HOTS, video,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eModul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, media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pembelajaran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, </a:t>
            </a:r>
            <a:r>
              <a:rPr lang="en-US" sz="12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dll</a:t>
            </a:r>
            <a:r>
              <a:rPr lang="en-US" sz="12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)   </a:t>
            </a:r>
            <a:endParaRPr lang="en-US" sz="1200" b="1" dirty="0">
              <a:solidFill>
                <a:srgbClr val="0000FF"/>
              </a:solidFill>
              <a:latin typeface="Century Gothic"/>
              <a:cs typeface="Century Gothic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1836" y="2674709"/>
            <a:ext cx="1997408" cy="1375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91836" y="4050366"/>
            <a:ext cx="1997408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Bimtek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Penyegaran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Instruktur</a:t>
            </a:r>
            <a:endParaRPr lang="en-US" sz="1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836" y="2366932"/>
            <a:ext cx="1997407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Peserta</a:t>
            </a:r>
            <a:r>
              <a:rPr lang="en-US" sz="14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: 1,313 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1430" y="4946507"/>
            <a:ext cx="2096046" cy="13911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1430" y="6322163"/>
            <a:ext cx="1997408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Bimtek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Penyegaran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Instruktur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Kab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/Kota</a:t>
            </a:r>
            <a:endParaRPr lang="en-US" sz="1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1502923" y="987087"/>
            <a:ext cx="214198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INSTRUKTUR PUSAT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1502922" y="3253256"/>
            <a:ext cx="214198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INSTRUKTUR PROV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1502921" y="5527536"/>
            <a:ext cx="214198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INSTRUKTUR K/K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3142145" y="3249616"/>
            <a:ext cx="669781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INSTRUKTUR NASIONAL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58579" y="2385254"/>
            <a:ext cx="1844195" cy="212365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79388" indent="-179388"/>
            <a:r>
              <a:rPr lang="en-US" sz="1100" dirty="0" smtClean="0">
                <a:latin typeface="Century Gothic"/>
                <a:cs typeface="Century Gothic"/>
              </a:rPr>
              <a:t>1. 	</a:t>
            </a:r>
            <a:r>
              <a:rPr lang="en-US" sz="1100" dirty="0" err="1" smtClean="0">
                <a:latin typeface="Century Gothic"/>
                <a:cs typeface="Century Gothic"/>
              </a:rPr>
              <a:t>Menguasai</a:t>
            </a:r>
            <a:r>
              <a:rPr lang="en-US" sz="1100" dirty="0" smtClean="0">
                <a:latin typeface="Century Gothic"/>
                <a:cs typeface="Century Gothic"/>
              </a:rPr>
              <a:t> </a:t>
            </a:r>
            <a:r>
              <a:rPr lang="en-US" sz="1100" dirty="0" err="1">
                <a:latin typeface="Century Gothic"/>
                <a:cs typeface="Century Gothic"/>
              </a:rPr>
              <a:t>skenario</a:t>
            </a:r>
            <a:r>
              <a:rPr lang="en-US" sz="1100" dirty="0">
                <a:latin typeface="Century Gothic"/>
                <a:cs typeface="Century Gothic"/>
              </a:rPr>
              <a:t> </a:t>
            </a:r>
            <a:r>
              <a:rPr lang="en-US" sz="1100" dirty="0" err="1">
                <a:latin typeface="Century Gothic"/>
                <a:cs typeface="Century Gothic"/>
              </a:rPr>
              <a:t>penyajian</a:t>
            </a:r>
            <a:r>
              <a:rPr lang="en-US" sz="1100" dirty="0">
                <a:latin typeface="Century Gothic"/>
                <a:cs typeface="Century Gothic"/>
              </a:rPr>
              <a:t> </a:t>
            </a:r>
            <a:r>
              <a:rPr lang="en-US" sz="1100" dirty="0" err="1" smtClean="0">
                <a:latin typeface="Century Gothic"/>
                <a:cs typeface="Century Gothic"/>
              </a:rPr>
              <a:t>materi</a:t>
            </a:r>
            <a:endParaRPr lang="en-US" sz="1100" dirty="0">
              <a:latin typeface="Century Gothic"/>
              <a:cs typeface="Century Gothic"/>
            </a:endParaRPr>
          </a:p>
          <a:p>
            <a:pPr marL="179388" indent="-179388"/>
            <a:r>
              <a:rPr lang="en-US" sz="1100" dirty="0" smtClean="0">
                <a:latin typeface="Century Gothic"/>
                <a:cs typeface="Century Gothic"/>
              </a:rPr>
              <a:t>2.	</a:t>
            </a:r>
            <a:r>
              <a:rPr lang="en-US" sz="11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Menyusun</a:t>
            </a:r>
            <a:r>
              <a:rPr lang="en-US" sz="11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100" b="1" dirty="0" err="1">
                <a:solidFill>
                  <a:srgbClr val="0000FF"/>
                </a:solidFill>
                <a:latin typeface="Century Gothic"/>
                <a:cs typeface="Century Gothic"/>
              </a:rPr>
              <a:t>suplemen</a:t>
            </a:r>
            <a:r>
              <a:rPr lang="en-US" sz="1100" b="1" dirty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1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(RPP: </a:t>
            </a:r>
            <a:r>
              <a:rPr lang="en-US" sz="11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pembelaj</a:t>
            </a:r>
            <a:r>
              <a:rPr lang="en-US" sz="11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100" b="1" dirty="0" err="1">
                <a:solidFill>
                  <a:srgbClr val="0000FF"/>
                </a:solidFill>
                <a:latin typeface="Century Gothic"/>
                <a:cs typeface="Century Gothic"/>
              </a:rPr>
              <a:t>abad</a:t>
            </a:r>
            <a:r>
              <a:rPr lang="en-US" sz="1100" b="1" dirty="0">
                <a:solidFill>
                  <a:srgbClr val="0000FF"/>
                </a:solidFill>
                <a:latin typeface="Century Gothic"/>
                <a:cs typeface="Century Gothic"/>
              </a:rPr>
              <a:t> 21, HOTS, 4C, </a:t>
            </a:r>
            <a:r>
              <a:rPr lang="en-US" sz="11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PPK, </a:t>
            </a:r>
            <a:r>
              <a:rPr lang="en-US" sz="1100" b="1" dirty="0" err="1">
                <a:solidFill>
                  <a:srgbClr val="0000FF"/>
                </a:solidFill>
                <a:latin typeface="Century Gothic"/>
                <a:cs typeface="Century Gothic"/>
              </a:rPr>
              <a:t>dan</a:t>
            </a:r>
            <a:r>
              <a:rPr lang="en-US" sz="1100" b="1" dirty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100" b="1" dirty="0" err="1">
                <a:solidFill>
                  <a:srgbClr val="0000FF"/>
                </a:solidFill>
                <a:latin typeface="Century Gothic"/>
                <a:cs typeface="Century Gothic"/>
              </a:rPr>
              <a:t>literasi</a:t>
            </a:r>
            <a:r>
              <a:rPr lang="en-US" sz="1100" b="1" dirty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100" b="1" dirty="0" err="1">
                <a:solidFill>
                  <a:srgbClr val="0000FF"/>
                </a:solidFill>
                <a:latin typeface="Century Gothic"/>
                <a:cs typeface="Century Gothic"/>
              </a:rPr>
              <a:t>untuk</a:t>
            </a:r>
            <a:r>
              <a:rPr lang="en-US" sz="1100" b="1" dirty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100" b="1" dirty="0" err="1">
                <a:solidFill>
                  <a:srgbClr val="0000FF"/>
                </a:solidFill>
                <a:latin typeface="Century Gothic"/>
                <a:cs typeface="Century Gothic"/>
              </a:rPr>
              <a:t>kelas</a:t>
            </a:r>
            <a:r>
              <a:rPr lang="en-US" sz="1100" b="1" dirty="0">
                <a:solidFill>
                  <a:srgbClr val="0000FF"/>
                </a:solidFill>
                <a:latin typeface="Century Gothic"/>
                <a:cs typeface="Century Gothic"/>
              </a:rPr>
              <a:t> X</a:t>
            </a:r>
          </a:p>
          <a:p>
            <a:pPr marL="179388" indent="-179388"/>
            <a:r>
              <a:rPr lang="en-US" sz="1100" dirty="0" smtClean="0">
                <a:latin typeface="Century Gothic"/>
                <a:cs typeface="Century Gothic"/>
              </a:rPr>
              <a:t>3.	</a:t>
            </a:r>
            <a:r>
              <a:rPr lang="en-US" sz="11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PraktikRPP</a:t>
            </a: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(</a:t>
            </a:r>
            <a:r>
              <a:rPr lang="en-US" sz="11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Videokan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1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bisa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1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tidak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?)</a:t>
            </a:r>
          </a:p>
          <a:p>
            <a:pPr marL="179388" indent="-179388"/>
            <a:r>
              <a:rPr lang="en-US" sz="1100" dirty="0" smtClean="0">
                <a:latin typeface="Century Gothic"/>
                <a:cs typeface="Century Gothic"/>
              </a:rPr>
              <a:t>4.	</a:t>
            </a:r>
            <a:r>
              <a:rPr lang="en-US" sz="11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Menyusun</a:t>
            </a:r>
            <a:r>
              <a:rPr lang="en-US" sz="11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1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soal</a:t>
            </a:r>
            <a:r>
              <a:rPr lang="en-US" sz="11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100" b="1" dirty="0">
                <a:solidFill>
                  <a:srgbClr val="0000FF"/>
                </a:solidFill>
                <a:latin typeface="Century Gothic"/>
                <a:cs typeface="Century Gothic"/>
              </a:rPr>
              <a:t>HOTS</a:t>
            </a:r>
          </a:p>
          <a:p>
            <a:pPr marL="179388" indent="-179388"/>
            <a:r>
              <a:rPr lang="en-US" sz="1100" dirty="0" smtClean="0">
                <a:latin typeface="Century Gothic"/>
                <a:cs typeface="Century Gothic"/>
              </a:rPr>
              <a:t>5.	</a:t>
            </a:r>
            <a:r>
              <a:rPr lang="en-US" sz="1100" b="1" dirty="0" err="1" smtClean="0">
                <a:solidFill>
                  <a:srgbClr val="E46C0A"/>
                </a:solidFill>
                <a:latin typeface="Century Gothic"/>
                <a:cs typeface="Century Gothic"/>
              </a:rPr>
              <a:t>Praktik</a:t>
            </a:r>
            <a:r>
              <a:rPr lang="en-US" sz="1100" b="1" dirty="0" smtClean="0">
                <a:solidFill>
                  <a:srgbClr val="E46C0A"/>
                </a:solidFill>
                <a:latin typeface="Century Gothic"/>
                <a:cs typeface="Century Gothic"/>
              </a:rPr>
              <a:t> </a:t>
            </a:r>
            <a:r>
              <a:rPr lang="en-US" sz="1100" b="1" dirty="0" err="1">
                <a:solidFill>
                  <a:srgbClr val="E46C0A"/>
                </a:solidFill>
                <a:latin typeface="Century Gothic"/>
                <a:cs typeface="Century Gothic"/>
              </a:rPr>
              <a:t>penilaian</a:t>
            </a:r>
            <a:r>
              <a:rPr lang="en-US" sz="1100" b="1" dirty="0">
                <a:solidFill>
                  <a:srgbClr val="E46C0A"/>
                </a:solidFill>
                <a:latin typeface="Century Gothic"/>
                <a:cs typeface="Century Gothic"/>
              </a:rPr>
              <a:t> </a:t>
            </a:r>
            <a:r>
              <a:rPr lang="en-US" sz="1100" b="1" dirty="0" err="1">
                <a:solidFill>
                  <a:srgbClr val="E46C0A"/>
                </a:solidFill>
                <a:latin typeface="Century Gothic"/>
                <a:cs typeface="Century Gothic"/>
              </a:rPr>
              <a:t>dan</a:t>
            </a:r>
            <a:r>
              <a:rPr lang="en-US" sz="1100" b="1" dirty="0">
                <a:solidFill>
                  <a:srgbClr val="E46C0A"/>
                </a:solidFill>
                <a:latin typeface="Century Gothic"/>
                <a:cs typeface="Century Gothic"/>
              </a:rPr>
              <a:t> </a:t>
            </a:r>
            <a:r>
              <a:rPr lang="en-US" sz="1100" b="1" dirty="0" err="1">
                <a:solidFill>
                  <a:srgbClr val="E46C0A"/>
                </a:solidFill>
                <a:latin typeface="Century Gothic"/>
                <a:cs typeface="Century Gothic"/>
              </a:rPr>
              <a:t>eRapor</a:t>
            </a:r>
            <a:endParaRPr lang="en-US" sz="1100" b="1" dirty="0">
              <a:solidFill>
                <a:srgbClr val="E46C0A"/>
              </a:solidFill>
              <a:latin typeface="Century Gothic"/>
              <a:cs typeface="Century Gothic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58579" y="4661312"/>
            <a:ext cx="1844195" cy="2123658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marL="179388" indent="-179388"/>
            <a:r>
              <a:rPr lang="en-US" sz="1100" dirty="0" smtClean="0">
                <a:latin typeface="Century Gothic"/>
                <a:cs typeface="Century Gothic"/>
              </a:rPr>
              <a:t>1. 	</a:t>
            </a:r>
            <a:r>
              <a:rPr lang="en-US" sz="1100" dirty="0" err="1" smtClean="0">
                <a:latin typeface="Century Gothic"/>
                <a:cs typeface="Century Gothic"/>
              </a:rPr>
              <a:t>Menguasai</a:t>
            </a:r>
            <a:r>
              <a:rPr lang="en-US" sz="1100" dirty="0" smtClean="0">
                <a:latin typeface="Century Gothic"/>
                <a:cs typeface="Century Gothic"/>
              </a:rPr>
              <a:t> </a:t>
            </a:r>
            <a:r>
              <a:rPr lang="en-US" sz="1100" dirty="0" err="1">
                <a:latin typeface="Century Gothic"/>
                <a:cs typeface="Century Gothic"/>
              </a:rPr>
              <a:t>skenario</a:t>
            </a:r>
            <a:r>
              <a:rPr lang="en-US" sz="1100" dirty="0">
                <a:latin typeface="Century Gothic"/>
                <a:cs typeface="Century Gothic"/>
              </a:rPr>
              <a:t> </a:t>
            </a:r>
            <a:r>
              <a:rPr lang="en-US" sz="1100" dirty="0" err="1">
                <a:latin typeface="Century Gothic"/>
                <a:cs typeface="Century Gothic"/>
              </a:rPr>
              <a:t>penyajian</a:t>
            </a:r>
            <a:r>
              <a:rPr lang="en-US" sz="1100" dirty="0">
                <a:latin typeface="Century Gothic"/>
                <a:cs typeface="Century Gothic"/>
              </a:rPr>
              <a:t> </a:t>
            </a:r>
            <a:r>
              <a:rPr lang="en-US" sz="1100" dirty="0" err="1" smtClean="0">
                <a:latin typeface="Century Gothic"/>
                <a:cs typeface="Century Gothic"/>
              </a:rPr>
              <a:t>materi</a:t>
            </a:r>
            <a:endParaRPr lang="en-US" sz="1100" dirty="0">
              <a:latin typeface="Century Gothic"/>
              <a:cs typeface="Century Gothic"/>
            </a:endParaRPr>
          </a:p>
          <a:p>
            <a:pPr marL="179388" indent="-179388"/>
            <a:r>
              <a:rPr lang="en-US" sz="1100" dirty="0" smtClean="0">
                <a:latin typeface="Century Gothic"/>
                <a:cs typeface="Century Gothic"/>
              </a:rPr>
              <a:t>2.	</a:t>
            </a:r>
            <a:r>
              <a:rPr lang="en-US" sz="11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Menyusun</a:t>
            </a:r>
            <a:r>
              <a:rPr lang="en-US" sz="11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100" b="1" dirty="0" err="1">
                <a:solidFill>
                  <a:srgbClr val="0000FF"/>
                </a:solidFill>
                <a:latin typeface="Century Gothic"/>
                <a:cs typeface="Century Gothic"/>
              </a:rPr>
              <a:t>suplemen</a:t>
            </a:r>
            <a:r>
              <a:rPr lang="en-US" sz="1100" b="1" dirty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1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(RPP: </a:t>
            </a:r>
            <a:r>
              <a:rPr lang="en-US" sz="11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pembelaj</a:t>
            </a:r>
            <a:r>
              <a:rPr lang="en-US" sz="11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100" b="1" dirty="0" err="1">
                <a:solidFill>
                  <a:srgbClr val="0000FF"/>
                </a:solidFill>
                <a:latin typeface="Century Gothic"/>
                <a:cs typeface="Century Gothic"/>
              </a:rPr>
              <a:t>abad</a:t>
            </a:r>
            <a:r>
              <a:rPr lang="en-US" sz="1100" b="1" dirty="0">
                <a:solidFill>
                  <a:srgbClr val="0000FF"/>
                </a:solidFill>
                <a:latin typeface="Century Gothic"/>
                <a:cs typeface="Century Gothic"/>
              </a:rPr>
              <a:t> 21, HOTS, 4C, </a:t>
            </a:r>
            <a:r>
              <a:rPr lang="en-US" sz="11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PPK, </a:t>
            </a:r>
            <a:r>
              <a:rPr lang="en-US" sz="1100" b="1" dirty="0" err="1">
                <a:solidFill>
                  <a:srgbClr val="0000FF"/>
                </a:solidFill>
                <a:latin typeface="Century Gothic"/>
                <a:cs typeface="Century Gothic"/>
              </a:rPr>
              <a:t>dan</a:t>
            </a:r>
            <a:r>
              <a:rPr lang="en-US" sz="1100" b="1" dirty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100" b="1" dirty="0" err="1">
                <a:solidFill>
                  <a:srgbClr val="0000FF"/>
                </a:solidFill>
                <a:latin typeface="Century Gothic"/>
                <a:cs typeface="Century Gothic"/>
              </a:rPr>
              <a:t>literasi</a:t>
            </a:r>
            <a:r>
              <a:rPr lang="en-US" sz="1100" b="1" dirty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100" b="1" dirty="0" err="1">
                <a:solidFill>
                  <a:srgbClr val="0000FF"/>
                </a:solidFill>
                <a:latin typeface="Century Gothic"/>
                <a:cs typeface="Century Gothic"/>
              </a:rPr>
              <a:t>untuk</a:t>
            </a:r>
            <a:r>
              <a:rPr lang="en-US" sz="1100" b="1" dirty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100" b="1" dirty="0" err="1">
                <a:solidFill>
                  <a:srgbClr val="0000FF"/>
                </a:solidFill>
                <a:latin typeface="Century Gothic"/>
                <a:cs typeface="Century Gothic"/>
              </a:rPr>
              <a:t>kelas</a:t>
            </a:r>
            <a:r>
              <a:rPr lang="en-US" sz="1100" b="1" dirty="0">
                <a:solidFill>
                  <a:srgbClr val="0000FF"/>
                </a:solidFill>
                <a:latin typeface="Century Gothic"/>
                <a:cs typeface="Century Gothic"/>
              </a:rPr>
              <a:t> X</a:t>
            </a:r>
          </a:p>
          <a:p>
            <a:pPr marL="179388" indent="-179388"/>
            <a:r>
              <a:rPr lang="en-US" sz="1100" dirty="0" smtClean="0">
                <a:latin typeface="Century Gothic"/>
                <a:cs typeface="Century Gothic"/>
              </a:rPr>
              <a:t>3.	</a:t>
            </a:r>
            <a:r>
              <a:rPr lang="en-US" sz="1100" b="1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PraktikRPP</a:t>
            </a: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(</a:t>
            </a:r>
            <a:r>
              <a:rPr lang="en-US" sz="11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Videokan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1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bisa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1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tidak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?)</a:t>
            </a:r>
          </a:p>
          <a:p>
            <a:pPr marL="179388" indent="-179388"/>
            <a:r>
              <a:rPr lang="en-US" sz="1100" dirty="0" smtClean="0">
                <a:latin typeface="Century Gothic"/>
                <a:cs typeface="Century Gothic"/>
              </a:rPr>
              <a:t>4.	</a:t>
            </a:r>
            <a:r>
              <a:rPr lang="en-US" sz="11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Menyusun</a:t>
            </a:r>
            <a:r>
              <a:rPr lang="en-US" sz="11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1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soal</a:t>
            </a:r>
            <a:r>
              <a:rPr lang="en-US" sz="11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sz="1100" b="1" dirty="0">
                <a:solidFill>
                  <a:srgbClr val="0000FF"/>
                </a:solidFill>
                <a:latin typeface="Century Gothic"/>
                <a:cs typeface="Century Gothic"/>
              </a:rPr>
              <a:t>HOTS</a:t>
            </a:r>
          </a:p>
          <a:p>
            <a:pPr marL="179388" indent="-179388"/>
            <a:r>
              <a:rPr lang="en-US" sz="1100" dirty="0" smtClean="0">
                <a:latin typeface="Century Gothic"/>
                <a:cs typeface="Century Gothic"/>
              </a:rPr>
              <a:t>5.	</a:t>
            </a:r>
            <a:r>
              <a:rPr lang="en-US" sz="1100" b="1" dirty="0" err="1" smtClean="0">
                <a:solidFill>
                  <a:srgbClr val="E46C0A"/>
                </a:solidFill>
                <a:latin typeface="Century Gothic"/>
                <a:cs typeface="Century Gothic"/>
              </a:rPr>
              <a:t>Praktik</a:t>
            </a:r>
            <a:r>
              <a:rPr lang="en-US" sz="1100" b="1" dirty="0" smtClean="0">
                <a:solidFill>
                  <a:srgbClr val="E46C0A"/>
                </a:solidFill>
                <a:latin typeface="Century Gothic"/>
                <a:cs typeface="Century Gothic"/>
              </a:rPr>
              <a:t> </a:t>
            </a:r>
            <a:r>
              <a:rPr lang="en-US" sz="1100" b="1" dirty="0" err="1">
                <a:solidFill>
                  <a:srgbClr val="E46C0A"/>
                </a:solidFill>
                <a:latin typeface="Century Gothic"/>
                <a:cs typeface="Century Gothic"/>
              </a:rPr>
              <a:t>penilaian</a:t>
            </a:r>
            <a:r>
              <a:rPr lang="en-US" sz="1100" b="1" dirty="0">
                <a:solidFill>
                  <a:srgbClr val="E46C0A"/>
                </a:solidFill>
                <a:latin typeface="Century Gothic"/>
                <a:cs typeface="Century Gothic"/>
              </a:rPr>
              <a:t> </a:t>
            </a:r>
            <a:r>
              <a:rPr lang="en-US" sz="1100" b="1" dirty="0" err="1">
                <a:solidFill>
                  <a:srgbClr val="E46C0A"/>
                </a:solidFill>
                <a:latin typeface="Century Gothic"/>
                <a:cs typeface="Century Gothic"/>
              </a:rPr>
              <a:t>dan</a:t>
            </a:r>
            <a:r>
              <a:rPr lang="en-US" sz="1100" b="1" dirty="0">
                <a:solidFill>
                  <a:srgbClr val="E46C0A"/>
                </a:solidFill>
                <a:latin typeface="Century Gothic"/>
                <a:cs typeface="Century Gothic"/>
              </a:rPr>
              <a:t> </a:t>
            </a:r>
            <a:r>
              <a:rPr lang="en-US" sz="1100" b="1" dirty="0" err="1">
                <a:solidFill>
                  <a:srgbClr val="E46C0A"/>
                </a:solidFill>
                <a:latin typeface="Century Gothic"/>
                <a:cs typeface="Century Gothic"/>
              </a:rPr>
              <a:t>eRapor</a:t>
            </a:r>
            <a:endParaRPr lang="en-US" sz="1100" b="1" dirty="0">
              <a:solidFill>
                <a:srgbClr val="E46C0A"/>
              </a:solidFill>
              <a:latin typeface="Century Gothic"/>
              <a:cs typeface="Century Gothic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13760" y="5288281"/>
            <a:ext cx="1430240" cy="123913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713760" y="5015517"/>
            <a:ext cx="1430240" cy="27699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K-13 SUKSES</a:t>
            </a:r>
            <a:endParaRPr lang="en-US" sz="1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13760" y="6527411"/>
            <a:ext cx="1430240" cy="276999"/>
          </a:xfrm>
          <a:prstGeom prst="rect">
            <a:avLst/>
          </a:prstGeom>
          <a:solidFill>
            <a:srgbClr val="6E56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SEMUA BAHAGIA</a:t>
            </a:r>
            <a:endParaRPr lang="en-US" sz="1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28" name="Straight Connector 27"/>
          <p:cNvCxnSpPr>
            <a:stCxn id="17" idx="2"/>
          </p:cNvCxnSpPr>
          <p:nvPr/>
        </p:nvCxnSpPr>
        <p:spPr>
          <a:xfrm>
            <a:off x="2743190" y="1156364"/>
            <a:ext cx="2042095" cy="1095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Down Arrow 29"/>
          <p:cNvSpPr/>
          <p:nvPr/>
        </p:nvSpPr>
        <p:spPr>
          <a:xfrm>
            <a:off x="2164327" y="2116568"/>
            <a:ext cx="449022" cy="35087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2164736" y="4401098"/>
            <a:ext cx="449022" cy="35087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16200000">
            <a:off x="4560774" y="6015867"/>
            <a:ext cx="449022" cy="35087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rot="16200000">
            <a:off x="7202036" y="6013908"/>
            <a:ext cx="449022" cy="35087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713760" y="4390327"/>
            <a:ext cx="143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Century Gothic"/>
                <a:cs typeface="Century Gothic"/>
              </a:rPr>
              <a:t>Perubahan</a:t>
            </a:r>
            <a:r>
              <a:rPr lang="en-US" sz="1200" b="1" dirty="0" smtClean="0"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latin typeface="Century Gothic"/>
                <a:cs typeface="Century Gothic"/>
              </a:rPr>
              <a:t>Pembelajaran</a:t>
            </a:r>
            <a:r>
              <a:rPr lang="en-US" sz="1200" b="1" dirty="0" smtClean="0"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latin typeface="Century Gothic"/>
                <a:cs typeface="Century Gothic"/>
              </a:rPr>
              <a:t>dan</a:t>
            </a:r>
            <a:r>
              <a:rPr lang="en-US" sz="1200" b="1" dirty="0" smtClean="0"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latin typeface="Century Gothic"/>
                <a:cs typeface="Century Gothic"/>
              </a:rPr>
              <a:t>Penilaian</a:t>
            </a:r>
            <a:endParaRPr lang="en-US" sz="12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5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8755" y="1381875"/>
            <a:ext cx="52399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>
                <a:latin typeface="Brush Script MT Italic"/>
                <a:cs typeface="Brush Script MT Italic"/>
              </a:rPr>
              <a:t>Terima Kasih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3998" y="1347495"/>
            <a:ext cx="52399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00FF"/>
                </a:solidFill>
                <a:latin typeface="Brush Script MT Italic"/>
                <a:cs typeface="Brush Script MT Italic"/>
              </a:rPr>
              <a:t>Terima</a:t>
            </a:r>
            <a:r>
              <a:rPr lang="en-US" sz="7200" dirty="0">
                <a:solidFill>
                  <a:srgbClr val="0000FF"/>
                </a:solidFill>
                <a:latin typeface="Brush Script MT Italic"/>
                <a:cs typeface="Brush Script MT Italic"/>
              </a:rPr>
              <a:t> </a:t>
            </a:r>
            <a:r>
              <a:rPr lang="en-US" sz="7200" dirty="0" err="1">
                <a:solidFill>
                  <a:srgbClr val="0000FF"/>
                </a:solidFill>
                <a:latin typeface="Brush Script MT Italic"/>
                <a:cs typeface="Brush Script MT Italic"/>
              </a:rPr>
              <a:t>Kasih</a:t>
            </a:r>
            <a:endParaRPr lang="en-US" sz="7200" dirty="0">
              <a:solidFill>
                <a:srgbClr val="0000FF"/>
              </a:solidFill>
              <a:latin typeface="Brush Script MT Italic"/>
              <a:cs typeface="Brush Script MT Ital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3426" y="2568946"/>
            <a:ext cx="401087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>
                <a:latin typeface="Century Gothic"/>
                <a:cs typeface="Century Gothic"/>
              </a:rPr>
              <a:t>Koordinasi Implementasi Kurikulum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1826" y="2817036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>
              <a:latin typeface="Century Gothic"/>
              <a:cs typeface="Century Gothic"/>
            </a:endParaRPr>
          </a:p>
          <a:p>
            <a:pPr marL="342900" indent="-342900">
              <a:buAutoNum type="arabicPeriod"/>
              <a:tabLst>
                <a:tab pos="355600" algn="l"/>
                <a:tab pos="2870200" algn="l"/>
              </a:tabLst>
            </a:pPr>
            <a:r>
              <a:rPr lang="en-US" sz="1400" dirty="0" err="1">
                <a:latin typeface="Century Gothic"/>
                <a:cs typeface="Century Gothic"/>
              </a:rPr>
              <a:t>Elia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Ulfah-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Kasi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Pembelajaran</a:t>
            </a:r>
            <a:r>
              <a:rPr lang="en-US" sz="1400" dirty="0">
                <a:latin typeface="Century Gothic"/>
                <a:cs typeface="Century Gothic"/>
              </a:rPr>
              <a:t>	: 08158111446</a:t>
            </a:r>
          </a:p>
          <a:p>
            <a:pPr marL="342900" indent="-342900">
              <a:buAutoNum type="arabicPeriod"/>
              <a:tabLst>
                <a:tab pos="355600" algn="l"/>
                <a:tab pos="2870200" algn="l"/>
              </a:tabLst>
            </a:pPr>
            <a:r>
              <a:rPr lang="en-US" sz="1400" dirty="0" err="1" smtClean="0">
                <a:latin typeface="Century Gothic"/>
                <a:cs typeface="Century Gothic"/>
              </a:rPr>
              <a:t>Arie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latin typeface="Century Gothic"/>
                <a:cs typeface="Century Gothic"/>
              </a:rPr>
              <a:t>Tristiani</a:t>
            </a:r>
            <a:r>
              <a:rPr lang="en-US" sz="1400" dirty="0" smtClean="0">
                <a:latin typeface="Century Gothic"/>
                <a:cs typeface="Century Gothic"/>
              </a:rPr>
              <a:t> (</a:t>
            </a:r>
            <a:r>
              <a:rPr lang="en-US" sz="1400" dirty="0" err="1" smtClean="0">
                <a:latin typeface="Century Gothic"/>
                <a:cs typeface="Century Gothic"/>
              </a:rPr>
              <a:t>Pelatihan</a:t>
            </a:r>
            <a:r>
              <a:rPr lang="en-US" sz="1400" dirty="0" smtClean="0">
                <a:latin typeface="Century Gothic"/>
                <a:cs typeface="Century Gothic"/>
              </a:rPr>
              <a:t> K-13)</a:t>
            </a:r>
            <a:r>
              <a:rPr lang="en-US" sz="1400" dirty="0">
                <a:latin typeface="Century Gothic"/>
                <a:cs typeface="Century Gothic"/>
              </a:rPr>
              <a:t>	: </a:t>
            </a:r>
            <a:r>
              <a:rPr lang="en-US" sz="1400" dirty="0" smtClean="0">
                <a:latin typeface="Century Gothic"/>
                <a:cs typeface="Century Gothic"/>
              </a:rPr>
              <a:t>081280412436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3426" y="3703628"/>
            <a:ext cx="4010871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Century Gothic"/>
                <a:cs typeface="Century Gothic"/>
              </a:rPr>
              <a:t>Laman</a:t>
            </a:r>
            <a:r>
              <a:rPr lang="en-US" sz="1400" b="1" dirty="0" smtClean="0">
                <a:latin typeface="Century Gothic"/>
                <a:cs typeface="Century Gothic"/>
              </a:rPr>
              <a:t> : </a:t>
            </a:r>
          </a:p>
          <a:p>
            <a:pPr algn="ctr"/>
            <a:r>
              <a:rPr lang="en-US" sz="1200" b="1" dirty="0" smtClean="0">
                <a:latin typeface="Century Gothic"/>
                <a:cs typeface="Century Gothic"/>
              </a:rPr>
              <a:t>http://gerbangkurikulum.psma.kemdikbud.go.id</a:t>
            </a:r>
            <a:endParaRPr lang="en-US" sz="1200" b="1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3425" y="4203272"/>
            <a:ext cx="4010871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KURIKULUM SMA 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MAJU BERSAMA HEBAT SEMUA</a:t>
            </a:r>
            <a:endParaRPr lang="en-US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443337" cy="663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45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8235061"/>
              </p:ext>
            </p:extLst>
          </p:nvPr>
        </p:nvGraphicFramePr>
        <p:xfrm>
          <a:off x="0" y="2239559"/>
          <a:ext cx="9144001" cy="34397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898171"/>
                <a:gridCol w="586101"/>
                <a:gridCol w="530406"/>
                <a:gridCol w="586101"/>
                <a:gridCol w="530406"/>
                <a:gridCol w="689750"/>
                <a:gridCol w="530406"/>
                <a:gridCol w="586101"/>
                <a:gridCol w="530406"/>
                <a:gridCol w="689750"/>
                <a:gridCol w="530406"/>
                <a:gridCol w="586101"/>
                <a:gridCol w="530406"/>
                <a:gridCol w="697593"/>
                <a:gridCol w="641897"/>
              </a:tblGrid>
              <a:tr h="484244"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entury Gothic"/>
                          <a:cs typeface="Century Gothic"/>
                        </a:rPr>
                        <a:t>6%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entury Gothic"/>
                          <a:cs typeface="Century Gothic"/>
                        </a:rPr>
                        <a:t>25%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60%</a:t>
                      </a:r>
                      <a:endParaRPr lang="en-US" sz="1800">
                        <a:solidFill>
                          <a:schemeClr val="accent3">
                            <a:lumMod val="50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244"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2015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2017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2018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244"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/>
                          <a:cs typeface="Century Gothic"/>
                        </a:rPr>
                        <a:t>Status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Awal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Baru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Baru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Baru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244"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Jml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Jml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Jml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Jml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Jml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Jml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Jml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4244"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/>
                          <a:cs typeface="Century Gothic"/>
                        </a:rPr>
                        <a:t>Sasaran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1,163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8.71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2,049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15.34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3,212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24.05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4,510 </a:t>
                      </a:r>
                      <a:endParaRPr lang="en-US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33.78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7,722 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57.83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4,047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30.31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11,713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87.72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244"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/>
                          <a:cs typeface="Century Gothic"/>
                        </a:rPr>
                        <a:t>Mandiri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1,088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8.15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555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4.13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1,643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12.28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 -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1,643 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12.28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-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1,640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12.28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244">
                <a:tc>
                  <a:txBody>
                    <a:bodyPr/>
                    <a:lstStyle/>
                    <a:p>
                      <a:r>
                        <a:rPr lang="en-US" sz="1400">
                          <a:latin typeface="Century Gothic"/>
                          <a:cs typeface="Century Gothic"/>
                        </a:rPr>
                        <a:t>Jumlah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2,251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16.86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2,604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19.48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4,855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36.34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4,510 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33.78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E46C0A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E46C0A"/>
                          </a:solidFill>
                          <a:effectLst/>
                          <a:latin typeface="Century Gothic"/>
                        </a:rPr>
                        <a:t>9,365 </a:t>
                      </a:r>
                      <a:endParaRPr lang="en-US" sz="1400" b="1" i="0" u="none" strike="noStrike" dirty="0">
                        <a:solidFill>
                          <a:srgbClr val="E46C0A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</a:rPr>
                        <a:t>70.13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4,047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30.31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13,353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02825" y="1701694"/>
            <a:ext cx="510140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/>
                <a:cs typeface="Century Gothic"/>
              </a:rPr>
              <a:t>Jumlah SMA Per Oktober 2016 : 13.353 SMA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0482"/>
            <a:ext cx="914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  <a:latin typeface="Century Gothic"/>
                <a:cs typeface="Century Gothic"/>
              </a:rPr>
              <a:t>Tahapan</a:t>
            </a:r>
            <a:r>
              <a:rPr lang="en-US" sz="240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entury Gothic"/>
                <a:cs typeface="Century Gothic"/>
              </a:rPr>
              <a:t>Implementasi</a:t>
            </a:r>
            <a:r>
              <a:rPr lang="en-US" sz="240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entury Gothic"/>
                <a:cs typeface="Century Gothic"/>
              </a:rPr>
              <a:t>Kurikulum</a:t>
            </a:r>
            <a:r>
              <a:rPr lang="en-US" sz="240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SEKOLAH MENENGAH ATAS </a:t>
            </a:r>
            <a:endParaRPr lang="en-US" sz="24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entury Gothic"/>
                <a:cs typeface="Century Gothic"/>
              </a:rPr>
              <a:t>2015/2016 - 2018/2019</a:t>
            </a:r>
            <a:r>
              <a:rPr lang="en-US" sz="240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30489" y="2290007"/>
            <a:ext cx="2290201" cy="3310061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804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1742" y="-5688"/>
            <a:ext cx="8642453" cy="7042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Century Gothic"/>
                <a:cs typeface="Century Gothic"/>
              </a:rPr>
              <a:t>TAMBAHAN SMA PELAKSANA KURIKULUM 2013</a:t>
            </a:r>
          </a:p>
          <a:p>
            <a:pPr algn="ctr"/>
            <a:r>
              <a:rPr lang="id-ID" sz="2000" dirty="0" smtClean="0">
                <a:latin typeface="Century Gothic"/>
                <a:cs typeface="Century Gothic"/>
              </a:rPr>
              <a:t>TAHUN PELAJARAN 2017/2018</a:t>
            </a:r>
            <a:endParaRPr lang="id-ID" sz="2000" dirty="0">
              <a:latin typeface="Century Gothic"/>
              <a:cs typeface="Century Gothic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648638"/>
              </p:ext>
            </p:extLst>
          </p:nvPr>
        </p:nvGraphicFramePr>
        <p:xfrm>
          <a:off x="201743" y="793017"/>
          <a:ext cx="8642452" cy="59829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003"/>
                <a:gridCol w="1606517"/>
                <a:gridCol w="609880"/>
                <a:gridCol w="595006"/>
                <a:gridCol w="609880"/>
                <a:gridCol w="609880"/>
                <a:gridCol w="609880"/>
                <a:gridCol w="609880"/>
                <a:gridCol w="609880"/>
                <a:gridCol w="609880"/>
                <a:gridCol w="609880"/>
                <a:gridCol w="609880"/>
                <a:gridCol w="595006"/>
              </a:tblGrid>
              <a:tr h="15779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NO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Provinsi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Jumlah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SMP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SMA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SMK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Total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5779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Kuota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Usulan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Kuota</a:t>
                      </a:r>
                      <a:endParaRPr lang="id-ID" sz="900" b="1" i="0" u="none" strike="noStrike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Usulan</a:t>
                      </a:r>
                      <a:endParaRPr lang="id-ID" sz="900" b="1" i="0" u="none" strike="noStrike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Kuota</a:t>
                      </a:r>
                      <a:endParaRPr lang="id-ID" sz="900" b="1" i="0" u="none" strike="noStrike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Usulan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Kuota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Usulan</a:t>
                      </a:r>
                      <a:endParaRPr lang="id-ID" sz="900" b="1" i="0" u="none" strike="noStrike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Kuota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Usulan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%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D.K.I. Jakarta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1.089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1.089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402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402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151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151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173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173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1.815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1.815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Jawa Barat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6.653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6.653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1.699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1.699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422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422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779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779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9.553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9.553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Jawa Tengah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6.823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6.823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1.211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1.211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303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303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549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549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8.886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8.886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Prop. D.I. Yogyakarta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655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655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155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57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57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944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944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Jawa Timur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6.973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6.973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1.661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1.661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527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527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675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675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9.836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9.836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Aceh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1.208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1.208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382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382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179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179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1.839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1.839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Prop. Sumatera Utara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3.388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3.388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898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898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373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373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342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342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5.001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5.001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Prop. Sumatera Barat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1.595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1.595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302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302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104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104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2.078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2.078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Prop. Riau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1.280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1.280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396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396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148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148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98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98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1.922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1.922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Prop. Jambi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857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857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230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230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78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78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60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60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1.225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1.225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Prop. Sumatera Selatan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1.652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1.652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466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466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207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207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2.426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2.426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Prop. Lampung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1.650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1.650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485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485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167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167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2.455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2.455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13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Kalimantan Barat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1.536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1.536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461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461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142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142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68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68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2.207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2.207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14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Kalimantan Tengah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920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920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287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287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82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82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47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47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1.336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1.336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15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Kalimantan Selatan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1.028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1.028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65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65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42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42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1.355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1.355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16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Kalimantan Timur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656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656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202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202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73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73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1.005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1.005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17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Sulawesi Utara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784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784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76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76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63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63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1.176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1.176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18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Sulawesi Tengah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1.016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1.016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303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303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72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72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62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62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1.453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1.453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Sulawesi Selatan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2.249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2.249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598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598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201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201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153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153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3.201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3.201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Sulawesi Tenggara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820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820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263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263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101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101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54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54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1.238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1.238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21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Maluku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624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624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222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222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94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94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38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38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978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978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22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Bali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860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860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149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149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57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57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62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62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1.128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1.128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23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Nusa Tenggara Barat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1.114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1.114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328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328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108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108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103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103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1.653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1.653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24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Nusa Tenggara Timur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1.772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1.772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575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575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178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178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96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96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2.621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2.621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25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Papua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838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838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210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210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74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74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41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41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1.163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1.163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26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Bengkulu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475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475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146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146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46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46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31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31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698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698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27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Maluku Utara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460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460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166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166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64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64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40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40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730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730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28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Banten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1.603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1.603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467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467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181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181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218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218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2.469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2.469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29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Bangka Belitung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282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282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23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23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19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19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397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397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30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Gorontalo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324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324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112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112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20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20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18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18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474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474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31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Kepulauan Riau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325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325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113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113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42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42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33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33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513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513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32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Papua Barat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364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364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100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100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44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44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17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17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525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525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33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Sulawesi Barat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534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534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124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124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28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28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44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44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730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730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34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Kalimantan Utara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165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165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23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23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11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11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271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271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  <a:tr h="157799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ambria"/>
                          <a:cs typeface="Cambria"/>
                        </a:rPr>
                        <a:t>Jumlah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52.572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52.572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13.731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13.731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4.510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4.510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4.488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4.488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75.301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75.301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0162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300" y="161484"/>
            <a:ext cx="8661400" cy="138499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Penerbitan Surat Keputusan </a:t>
            </a:r>
          </a:p>
          <a:p>
            <a:pPr algn="ctr"/>
            <a:r>
              <a:rPr lang="x-none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Sekolah Sasaran dan Mandiri Kurikulum 2013</a:t>
            </a:r>
          </a:p>
          <a:p>
            <a:pPr algn="ctr"/>
            <a:r>
              <a:rPr lang="x-none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Tahun 2017</a:t>
            </a:r>
            <a:endParaRPr lang="en-US" sz="28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300" y="1908264"/>
            <a:ext cx="8661400" cy="145167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Century Gothic"/>
                <a:cs typeface="Century Gothic"/>
              </a:rPr>
              <a:t>Surat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Keputusan</a:t>
            </a:r>
            <a:r>
              <a:rPr lang="en-US" sz="2000" dirty="0" smtClean="0">
                <a:latin typeface="Century Gothic"/>
                <a:cs typeface="Century Gothic"/>
              </a:rPr>
              <a:t> (SK) </a:t>
            </a:r>
            <a:r>
              <a:rPr lang="en-US" sz="2000" dirty="0" err="1" smtClean="0">
                <a:latin typeface="Century Gothic"/>
                <a:cs typeface="Century Gothic"/>
              </a:rPr>
              <a:t>Sekolah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SASARAN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dan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MANDIRI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Pelaksana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Kurikulum</a:t>
            </a:r>
            <a:r>
              <a:rPr lang="en-US" sz="2000" dirty="0" smtClean="0">
                <a:latin typeface="Century Gothic"/>
                <a:cs typeface="Century Gothic"/>
              </a:rPr>
              <a:t> 2013 </a:t>
            </a:r>
            <a:r>
              <a:rPr lang="en-US" sz="2000" dirty="0" err="1" smtClean="0">
                <a:latin typeface="Century Gothic"/>
                <a:cs typeface="Century Gothic"/>
              </a:rPr>
              <a:t>ditandatangani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Direktur</a:t>
            </a:r>
            <a:r>
              <a:rPr lang="en-US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Jenderal</a:t>
            </a:r>
            <a:r>
              <a:rPr lang="en-US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Dikdasmen</a:t>
            </a:r>
            <a:r>
              <a:rPr lang="en-US" sz="2000" dirty="0" smtClean="0">
                <a:latin typeface="Century Gothic"/>
                <a:cs typeface="Century Gothic"/>
              </a:rPr>
              <a:t>, </a:t>
            </a:r>
            <a:r>
              <a:rPr lang="en-US" sz="2000" dirty="0" err="1" smtClean="0">
                <a:latin typeface="Century Gothic"/>
                <a:cs typeface="Century Gothic"/>
              </a:rPr>
              <a:t>disiapkan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oleh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Setditjen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Dikdasmen</a:t>
            </a:r>
            <a:r>
              <a:rPr lang="en-US" sz="2000" dirty="0" smtClean="0">
                <a:latin typeface="Century Gothic"/>
                <a:cs typeface="Century Gothic"/>
              </a:rPr>
              <a:t>.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300" y="4086156"/>
            <a:ext cx="6637454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entury Gothic"/>
                <a:cs typeface="Century Gothic"/>
              </a:rPr>
              <a:t>Mekanisme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Usulan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Pelaksana</a:t>
            </a:r>
            <a:r>
              <a:rPr lang="en-US" sz="2400" dirty="0" smtClean="0">
                <a:latin typeface="Century Gothic"/>
                <a:cs typeface="Century Gothic"/>
              </a:rPr>
              <a:t> K-13 </a:t>
            </a:r>
            <a:r>
              <a:rPr lang="en-US" sz="2400" dirty="0" err="1" smtClean="0">
                <a:latin typeface="Century Gothic"/>
                <a:cs typeface="Century Gothic"/>
              </a:rPr>
              <a:t>Mandiri</a:t>
            </a:r>
            <a:r>
              <a:rPr lang="en-US" sz="2400" dirty="0" smtClean="0">
                <a:latin typeface="Century Gothic"/>
                <a:cs typeface="Century Gothic"/>
              </a:rPr>
              <a:t> :</a:t>
            </a:r>
          </a:p>
        </p:txBody>
      </p:sp>
      <p:sp>
        <p:nvSpPr>
          <p:cNvPr id="5" name="Rectangle 4"/>
          <p:cNvSpPr/>
          <p:nvPr/>
        </p:nvSpPr>
        <p:spPr>
          <a:xfrm>
            <a:off x="241300" y="4759256"/>
            <a:ext cx="1587500" cy="622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SD &amp; SMP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300" y="5660956"/>
            <a:ext cx="1587500" cy="609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SMA, SMK, PKLK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7600" y="4759256"/>
            <a:ext cx="1866900" cy="622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entury Gothic"/>
                <a:cs typeface="Century Gothic"/>
              </a:rPr>
              <a:t>Dinas</a:t>
            </a:r>
            <a:r>
              <a:rPr lang="en-US" dirty="0" smtClean="0">
                <a:latin typeface="Century Gothic"/>
                <a:cs typeface="Century Gothic"/>
              </a:rPr>
              <a:t> Pend. </a:t>
            </a:r>
            <a:r>
              <a:rPr lang="en-US" dirty="0" err="1" smtClean="0">
                <a:latin typeface="Century Gothic"/>
                <a:cs typeface="Century Gothic"/>
              </a:rPr>
              <a:t>Kab</a:t>
            </a:r>
            <a:r>
              <a:rPr lang="en-US" dirty="0" smtClean="0">
                <a:latin typeface="Century Gothic"/>
                <a:cs typeface="Century Gothic"/>
              </a:rPr>
              <a:t>/Kota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7600" y="5660956"/>
            <a:ext cx="1866900" cy="622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entury Gothic"/>
                <a:cs typeface="Century Gothic"/>
              </a:rPr>
              <a:t>Dinas</a:t>
            </a:r>
            <a:r>
              <a:rPr lang="en-US" dirty="0" smtClean="0">
                <a:latin typeface="Century Gothic"/>
                <a:cs typeface="Century Gothic"/>
              </a:rPr>
              <a:t> Pend. </a:t>
            </a:r>
            <a:r>
              <a:rPr lang="en-US" dirty="0" err="1" smtClean="0">
                <a:latin typeface="Century Gothic"/>
                <a:cs typeface="Century Gothic"/>
              </a:rPr>
              <a:t>Provinsi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4759256"/>
            <a:ext cx="1866900" cy="15113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LPMP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35800" y="4733856"/>
            <a:ext cx="1866900" cy="1511300"/>
          </a:xfrm>
          <a:prstGeom prst="rect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SK</a:t>
            </a:r>
          </a:p>
          <a:p>
            <a:pPr algn="ctr"/>
            <a:r>
              <a:rPr lang="en-US" dirty="0" err="1" smtClean="0">
                <a:latin typeface="Century Gothic"/>
                <a:cs typeface="Century Gothic"/>
              </a:rPr>
              <a:t>Dirjen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Dikdasmen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968500" y="4911656"/>
            <a:ext cx="317500" cy="3556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968500" y="5800656"/>
            <a:ext cx="317500" cy="355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356100" y="4911656"/>
            <a:ext cx="317500" cy="3556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356100" y="5800656"/>
            <a:ext cx="317500" cy="355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654800" y="5381556"/>
            <a:ext cx="317500" cy="355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25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95221"/>
            <a:ext cx="9144000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id-ID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ALUR BIMTEK DAN </a:t>
            </a:r>
          </a:p>
          <a:p>
            <a:pPr algn="ctr"/>
            <a:r>
              <a:rPr lang="id-ID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PENDAMPINGAN KURIKULUM 2013</a:t>
            </a:r>
            <a:endParaRPr lang="en-US" sz="28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299" y="2758721"/>
            <a:ext cx="525805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2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3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1837" y="1450859"/>
            <a:ext cx="1997408" cy="1386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24661" y="1450331"/>
            <a:ext cx="1997408" cy="1375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1837" y="2837319"/>
            <a:ext cx="1997407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BImtek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Fasilitator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Penyegaran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Instruktur</a:t>
            </a:r>
            <a:endParaRPr lang="en-US" sz="1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4661" y="2825988"/>
            <a:ext cx="199740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Bimtek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Penyegaran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Instruktur</a:t>
            </a:r>
            <a:endParaRPr lang="en-US" sz="1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708" b="98349" l="6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77813" y="4370619"/>
            <a:ext cx="2046727" cy="1377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77812" y="5746275"/>
            <a:ext cx="2046727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Bimtek</a:t>
            </a:r>
            <a:endParaRPr lang="en-US" sz="1200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Guru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Sasaran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(GS)</a:t>
            </a:r>
            <a:endParaRPr lang="en-US" sz="1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48029" y="4370619"/>
            <a:ext cx="2096046" cy="13911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48029" y="5746275"/>
            <a:ext cx="1997408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Bimtek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Penyegaran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Instruktur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Kab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/Kota</a:t>
            </a:r>
            <a:endParaRPr lang="en-US" sz="1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2" name="Down Arrow 11"/>
          <p:cNvSpPr/>
          <p:nvPr/>
        </p:nvSpPr>
        <p:spPr>
          <a:xfrm rot="16200000">
            <a:off x="4297028" y="2048351"/>
            <a:ext cx="394557" cy="39621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5400000">
            <a:off x="6007977" y="4929358"/>
            <a:ext cx="394557" cy="396217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77412" y="1019014"/>
            <a:ext cx="8368025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Direktorat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Pembinaan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SMA 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: </a:t>
            </a:r>
            <a:r>
              <a:rPr lang="en-US" sz="16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Bimtek</a:t>
            </a: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Penyegaran</a:t>
            </a: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Instruktur</a:t>
            </a:r>
            <a:endParaRPr lang="en-US" sz="16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7813" y="3884721"/>
            <a:ext cx="5167624" cy="33855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L P M P : </a:t>
            </a:r>
            <a:r>
              <a:rPr lang="en-US" sz="16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Bimtek</a:t>
            </a: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Penyegaran</a:t>
            </a: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 IK </a:t>
            </a:r>
            <a:r>
              <a:rPr lang="en-US" sz="16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dan</a:t>
            </a: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Bimtek</a:t>
            </a: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 GS</a:t>
            </a:r>
            <a:endParaRPr lang="en-US" sz="16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556972" y="3544624"/>
            <a:ext cx="394557" cy="39621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7412" y="4350414"/>
            <a:ext cx="1997408" cy="1446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377412" y="3884721"/>
            <a:ext cx="3200401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Century Gothic"/>
                <a:cs typeface="Century Gothic"/>
              </a:rPr>
              <a:t>L P M P : Pendampingan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7412" y="5797075"/>
            <a:ext cx="1997407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latin typeface="Century Gothic"/>
                <a:cs typeface="Century Gothic"/>
              </a:rPr>
              <a:t>Sekolah Sasaran (Klaster)</a:t>
            </a:r>
          </a:p>
        </p:txBody>
      </p:sp>
      <p:sp>
        <p:nvSpPr>
          <p:cNvPr id="26" name="Down Arrow 25"/>
          <p:cNvSpPr/>
          <p:nvPr/>
        </p:nvSpPr>
        <p:spPr>
          <a:xfrm rot="5400000">
            <a:off x="2744913" y="4929358"/>
            <a:ext cx="394557" cy="39621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77412" y="12700"/>
            <a:ext cx="8373055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Alur</a:t>
            </a:r>
            <a:r>
              <a:rPr lang="en-US" sz="2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Bimbingan</a:t>
            </a:r>
            <a:r>
              <a:rPr lang="en-US" sz="2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Teknis</a:t>
            </a:r>
            <a:r>
              <a:rPr lang="en-US" sz="2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entury Gothic"/>
                <a:cs typeface="Century Gothic"/>
              </a:rPr>
              <a:t>dan</a:t>
            </a:r>
            <a:r>
              <a:rPr lang="en-US" sz="22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entury Gothic"/>
                <a:cs typeface="Century Gothic"/>
              </a:rPr>
              <a:t>Pendampingan</a:t>
            </a:r>
            <a:r>
              <a:rPr lang="en-US" sz="22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endParaRPr lang="en-US" sz="2200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Kurikulum</a:t>
            </a:r>
            <a:r>
              <a:rPr lang="en-US" sz="2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Century Gothic"/>
                <a:cs typeface="Century Gothic"/>
              </a:rPr>
              <a:t>2013 </a:t>
            </a:r>
            <a:r>
              <a:rPr lang="en-US" sz="2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Tahun</a:t>
            </a:r>
            <a:r>
              <a:rPr lang="en-US" sz="2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Century Gothic"/>
                <a:cs typeface="Century Gothic"/>
              </a:rPr>
              <a:t>2017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5103" y="6055190"/>
            <a:ext cx="25530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Century Gothic"/>
                <a:cs typeface="Century Gothic"/>
              </a:rPr>
              <a:t>ON</a:t>
            </a:r>
            <a:r>
              <a:rPr lang="en-US" sz="1100" b="1" dirty="0">
                <a:latin typeface="Century Gothic"/>
                <a:cs typeface="Century Gothic"/>
              </a:rPr>
              <a:t>-IN</a:t>
            </a:r>
          </a:p>
          <a:p>
            <a:r>
              <a:rPr lang="en-US" sz="1100" dirty="0" err="1">
                <a:latin typeface="Century Gothic"/>
                <a:cs typeface="Century Gothic"/>
              </a:rPr>
              <a:t>Klaster</a:t>
            </a:r>
            <a:r>
              <a:rPr lang="en-US" sz="1100" dirty="0">
                <a:latin typeface="Century Gothic"/>
                <a:cs typeface="Century Gothic"/>
              </a:rPr>
              <a:t> + </a:t>
            </a:r>
            <a:r>
              <a:rPr lang="en-US" sz="1100" dirty="0" err="1" smtClean="0">
                <a:latin typeface="Century Gothic"/>
                <a:cs typeface="Century Gothic"/>
              </a:rPr>
              <a:t>Bantah</a:t>
            </a:r>
            <a:r>
              <a:rPr lang="en-US" sz="1100" dirty="0" smtClean="0">
                <a:latin typeface="Century Gothic"/>
                <a:cs typeface="Century Gothic"/>
              </a:rPr>
              <a:t> </a:t>
            </a:r>
            <a:r>
              <a:rPr lang="en-US" sz="1100" dirty="0" err="1" smtClean="0">
                <a:latin typeface="Century Gothic"/>
                <a:cs typeface="Century Gothic"/>
              </a:rPr>
              <a:t>ke</a:t>
            </a:r>
            <a:r>
              <a:rPr lang="en-US" sz="1100" dirty="0" smtClean="0">
                <a:latin typeface="Century Gothic"/>
                <a:cs typeface="Century Gothic"/>
              </a:rPr>
              <a:t> </a:t>
            </a:r>
            <a:r>
              <a:rPr lang="en-US" sz="1100" dirty="0" err="1" smtClean="0">
                <a:latin typeface="Century Gothic"/>
                <a:cs typeface="Century Gothic"/>
              </a:rPr>
              <a:t>Induk</a:t>
            </a:r>
            <a:r>
              <a:rPr lang="en-US" sz="1100" dirty="0" smtClean="0">
                <a:latin typeface="Century Gothic"/>
                <a:cs typeface="Century Gothic"/>
              </a:rPr>
              <a:t> </a:t>
            </a:r>
            <a:r>
              <a:rPr lang="en-US" sz="1100" dirty="0" err="1" smtClean="0">
                <a:latin typeface="Century Gothic"/>
                <a:cs typeface="Century Gothic"/>
              </a:rPr>
              <a:t>Klaster</a:t>
            </a:r>
            <a:endParaRPr lang="en-US" sz="1100" dirty="0" smtClean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7812" y="6207940"/>
            <a:ext cx="20467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Guru </a:t>
            </a:r>
            <a:r>
              <a:rPr lang="en-US" b="1" dirty="0" err="1" smtClean="0">
                <a:latin typeface="Century Gothic"/>
                <a:cs typeface="Century Gothic"/>
              </a:rPr>
              <a:t>Kelas</a:t>
            </a:r>
            <a:r>
              <a:rPr lang="en-US" b="1" dirty="0" smtClean="0">
                <a:latin typeface="Century Gothic"/>
                <a:cs typeface="Century Gothic"/>
              </a:rPr>
              <a:t> X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53059" y="6231848"/>
            <a:ext cx="1997408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Bimtek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Instruktur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Kab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/Kota “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Tambahan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”</a:t>
            </a:r>
            <a:endParaRPr lang="en-US" sz="1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77229" y="6558323"/>
            <a:ext cx="2307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Century Gothic"/>
                <a:cs typeface="Century Gothic"/>
              </a:rPr>
              <a:t>Swakelola</a:t>
            </a:r>
            <a:r>
              <a:rPr lang="en-US" sz="1100" dirty="0" smtClean="0">
                <a:latin typeface="Century Gothic"/>
                <a:cs typeface="Century Gothic"/>
              </a:rPr>
              <a:t> </a:t>
            </a:r>
            <a:r>
              <a:rPr lang="en-US" sz="1100" dirty="0" err="1" smtClean="0">
                <a:latin typeface="Century Gothic"/>
                <a:cs typeface="Century Gothic"/>
              </a:rPr>
              <a:t>dan</a:t>
            </a:r>
            <a:r>
              <a:rPr lang="en-US" sz="1100" dirty="0" smtClean="0">
                <a:latin typeface="Century Gothic"/>
                <a:cs typeface="Century Gothic"/>
              </a:rPr>
              <a:t>/</a:t>
            </a:r>
            <a:r>
              <a:rPr lang="en-US" sz="1100" dirty="0" err="1" smtClean="0">
                <a:latin typeface="Century Gothic"/>
                <a:cs typeface="Century Gothic"/>
              </a:rPr>
              <a:t>atau</a:t>
            </a:r>
            <a:r>
              <a:rPr lang="en-US" sz="1100" dirty="0" smtClean="0">
                <a:latin typeface="Century Gothic"/>
                <a:cs typeface="Century Gothic"/>
              </a:rPr>
              <a:t> </a:t>
            </a:r>
            <a:r>
              <a:rPr lang="en-US" sz="1100" dirty="0" err="1" smtClean="0">
                <a:latin typeface="Century Gothic"/>
                <a:cs typeface="Century Gothic"/>
              </a:rPr>
              <a:t>Bantah</a:t>
            </a:r>
            <a:endParaRPr lang="en-US" sz="1100" dirty="0" smtClean="0">
              <a:latin typeface="Century Gothic"/>
              <a:cs typeface="Century Gothic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89245" y="1373641"/>
            <a:ext cx="1692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Century Gothic"/>
                <a:cs typeface="Century Gothic"/>
              </a:rPr>
              <a:t>Seleksi</a:t>
            </a:r>
            <a:r>
              <a:rPr lang="en-US" sz="1200" dirty="0" smtClean="0"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latin typeface="Century Gothic"/>
                <a:cs typeface="Century Gothic"/>
              </a:rPr>
              <a:t>dari</a:t>
            </a:r>
            <a:r>
              <a:rPr lang="en-US" sz="1200" dirty="0" smtClean="0"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latin typeface="Century Gothic"/>
                <a:cs typeface="Century Gothic"/>
              </a:rPr>
              <a:t>Unsur</a:t>
            </a:r>
            <a:endParaRPr lang="en-US" sz="1200" dirty="0" smtClean="0">
              <a:latin typeface="Century Gothic"/>
              <a:cs typeface="Century Gothic"/>
            </a:endParaRPr>
          </a:p>
          <a:p>
            <a:r>
              <a:rPr lang="en-US" sz="1200" dirty="0" smtClean="0">
                <a:latin typeface="Century Gothic"/>
                <a:cs typeface="Century Gothic"/>
              </a:rPr>
              <a:t>NN/IN/IP</a:t>
            </a:r>
          </a:p>
          <a:p>
            <a:r>
              <a:rPr lang="en-US" sz="1200" dirty="0" smtClean="0">
                <a:latin typeface="Century Gothic"/>
                <a:cs typeface="Century Gothic"/>
              </a:rPr>
              <a:t>(</a:t>
            </a:r>
            <a:r>
              <a:rPr lang="en-US" sz="1200" dirty="0" err="1" smtClean="0">
                <a:latin typeface="Century Gothic"/>
                <a:cs typeface="Century Gothic"/>
              </a:rPr>
              <a:t>Dit</a:t>
            </a:r>
            <a:r>
              <a:rPr lang="en-US" sz="1200" dirty="0" smtClean="0">
                <a:latin typeface="Century Gothic"/>
                <a:cs typeface="Century Gothic"/>
              </a:rPr>
              <a:t>. PSMA)  </a:t>
            </a:r>
            <a:endParaRPr lang="en-US" sz="1200" dirty="0">
              <a:latin typeface="Century Gothic"/>
              <a:cs typeface="Century Gothic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83827" y="1373641"/>
            <a:ext cx="1692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>
                <a:latin typeface="Century Gothic"/>
                <a:cs typeface="Century Gothic"/>
              </a:rPr>
              <a:t>Seleksi</a:t>
            </a:r>
            <a:r>
              <a:rPr lang="en-US" sz="1200" dirty="0" smtClean="0"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latin typeface="Century Gothic"/>
                <a:cs typeface="Century Gothic"/>
              </a:rPr>
              <a:t>dari</a:t>
            </a:r>
            <a:r>
              <a:rPr lang="en-US" sz="1200" dirty="0" smtClean="0"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latin typeface="Century Gothic"/>
                <a:cs typeface="Century Gothic"/>
              </a:rPr>
              <a:t>Unsur</a:t>
            </a:r>
            <a:endParaRPr lang="en-US" sz="1200" dirty="0" smtClean="0">
              <a:latin typeface="Century Gothic"/>
              <a:cs typeface="Century Gothic"/>
            </a:endParaRPr>
          </a:p>
          <a:p>
            <a:pPr algn="r"/>
            <a:r>
              <a:rPr lang="en-US" sz="1200" dirty="0" smtClean="0">
                <a:latin typeface="Century Gothic"/>
                <a:cs typeface="Century Gothic"/>
              </a:rPr>
              <a:t>IN/IP/IK</a:t>
            </a:r>
          </a:p>
          <a:p>
            <a:pPr algn="r"/>
            <a:r>
              <a:rPr lang="en-US" sz="1200" dirty="0" smtClean="0">
                <a:latin typeface="Century Gothic"/>
                <a:cs typeface="Century Gothic"/>
              </a:rPr>
              <a:t>(</a:t>
            </a:r>
            <a:r>
              <a:rPr lang="en-US" sz="1200" dirty="0" err="1" smtClean="0">
                <a:latin typeface="Century Gothic"/>
                <a:cs typeface="Century Gothic"/>
              </a:rPr>
              <a:t>Dit</a:t>
            </a:r>
            <a:r>
              <a:rPr lang="en-US" sz="1200" dirty="0" smtClean="0">
                <a:latin typeface="Century Gothic"/>
                <a:cs typeface="Century Gothic"/>
              </a:rPr>
              <a:t>. </a:t>
            </a:r>
            <a:r>
              <a:rPr lang="en-US" sz="1200" dirty="0" err="1" smtClean="0">
                <a:latin typeface="Century Gothic"/>
                <a:cs typeface="Century Gothic"/>
              </a:rPr>
              <a:t>PSMA+Dinas</a:t>
            </a:r>
            <a:r>
              <a:rPr lang="en-US" sz="1200" dirty="0" smtClean="0"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latin typeface="Century Gothic"/>
                <a:cs typeface="Century Gothic"/>
              </a:rPr>
              <a:t>Prov+LPMP</a:t>
            </a:r>
            <a:r>
              <a:rPr lang="en-US" sz="1200" dirty="0" smtClean="0">
                <a:latin typeface="Century Gothic"/>
                <a:cs typeface="Century Gothic"/>
              </a:rPr>
              <a:t>)</a:t>
            </a:r>
          </a:p>
          <a:p>
            <a:pPr algn="r"/>
            <a:r>
              <a:rPr lang="en-US" sz="1200" dirty="0" smtClean="0">
                <a:latin typeface="Century Gothic"/>
                <a:cs typeface="Century Gothic"/>
              </a:rPr>
              <a:t>31 Guru </a:t>
            </a:r>
            <a:r>
              <a:rPr lang="en-US" sz="1200" dirty="0" err="1" smtClean="0">
                <a:latin typeface="Century Gothic"/>
                <a:cs typeface="Century Gothic"/>
              </a:rPr>
              <a:t>Mapel</a:t>
            </a:r>
            <a:r>
              <a:rPr lang="en-US" sz="1200" dirty="0" smtClean="0">
                <a:latin typeface="Century Gothic"/>
                <a:cs typeface="Century Gothic"/>
              </a:rPr>
              <a:t> +     1 Guru BK  </a:t>
            </a:r>
            <a:endParaRPr lang="en-US" sz="1200" dirty="0">
              <a:latin typeface="Century Gothic"/>
              <a:cs typeface="Century Gothic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1838" y="3304652"/>
            <a:ext cx="1997407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Peserta</a:t>
            </a:r>
            <a:r>
              <a:rPr lang="en-US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: 148 org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24661" y="3287521"/>
            <a:ext cx="1997407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Peserta</a:t>
            </a:r>
            <a:r>
              <a:rPr lang="en-US" sz="14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: 1,313 org</a:t>
            </a:r>
          </a:p>
        </p:txBody>
      </p:sp>
    </p:spTree>
    <p:extLst>
      <p:ext uri="{BB962C8B-B14F-4D97-AF65-F5344CB8AC3E}">
        <p14:creationId xmlns:p14="http://schemas.microsoft.com/office/powerpoint/2010/main" xmlns="" val="150662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2486" y="-11159"/>
            <a:ext cx="8702914" cy="1146781"/>
          </a:xfrm>
          <a:prstGeom prst="rect">
            <a:avLst/>
          </a:prstGeom>
          <a:solidFill>
            <a:srgbClr val="000090"/>
          </a:solidFill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Kriteria</a:t>
            </a:r>
            <a:r>
              <a:rPr lang="en-US" sz="2600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Umum</a:t>
            </a:r>
            <a:r>
              <a:rPr lang="en-US" sz="2600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Peserta</a:t>
            </a:r>
            <a:r>
              <a:rPr lang="en-US" sz="18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Bimtek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Penyegaran</a:t>
            </a:r>
            <a:r>
              <a:rPr lang="en-US" sz="24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Instruktur</a:t>
            </a:r>
            <a:r>
              <a:rPr lang="en-US" sz="24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Kurikulum</a:t>
            </a:r>
            <a:r>
              <a:rPr lang="en-US" sz="24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2013 </a:t>
            </a:r>
          </a:p>
          <a:p>
            <a:r>
              <a:rPr lang="id-ID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SEKOLAH MENENGAH ATAS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-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Tahun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2017</a:t>
            </a:r>
            <a:endParaRPr lang="en-US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486" y="1336905"/>
            <a:ext cx="8702914" cy="5324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2438" indent="-452438">
              <a:spcAft>
                <a:spcPts val="1200"/>
              </a:spcAft>
            </a:pPr>
            <a:r>
              <a:rPr lang="en-US" sz="2000" dirty="0" smtClean="0">
                <a:latin typeface="Century Gothic"/>
                <a:cs typeface="Century Gothic"/>
              </a:rPr>
              <a:t>1</a:t>
            </a:r>
            <a:r>
              <a:rPr lang="en-US" sz="2000" dirty="0">
                <a:latin typeface="Century Gothic"/>
                <a:cs typeface="Century Gothic"/>
              </a:rPr>
              <a:t>. 	</a:t>
            </a:r>
            <a:r>
              <a:rPr lang="en-US" sz="2000" dirty="0" smtClean="0">
                <a:latin typeface="Century Gothic"/>
                <a:cs typeface="Century Gothic"/>
              </a:rPr>
              <a:t>Guru </a:t>
            </a:r>
            <a:r>
              <a:rPr lang="en-US" sz="2000" dirty="0" err="1" smtClean="0">
                <a:latin typeface="Century Gothic"/>
                <a:cs typeface="Century Gothic"/>
              </a:rPr>
              <a:t>mapel</a:t>
            </a:r>
            <a:r>
              <a:rPr lang="en-US" sz="2000" dirty="0" smtClean="0">
                <a:latin typeface="Century Gothic"/>
                <a:cs typeface="Century Gothic"/>
              </a:rPr>
              <a:t>/Guru BK/</a:t>
            </a:r>
            <a:r>
              <a:rPr lang="en-US" sz="2000" dirty="0" err="1" smtClean="0">
                <a:latin typeface="Century Gothic"/>
                <a:cs typeface="Century Gothic"/>
              </a:rPr>
              <a:t>Widyaiswara</a:t>
            </a:r>
            <a:r>
              <a:rPr lang="en-US" sz="2000" dirty="0" smtClean="0">
                <a:latin typeface="Century Gothic"/>
                <a:cs typeface="Century Gothic"/>
              </a:rPr>
              <a:t>/</a:t>
            </a:r>
            <a:r>
              <a:rPr lang="en-US" sz="2000" dirty="0" err="1" smtClean="0">
                <a:latin typeface="Century Gothic"/>
                <a:cs typeface="Century Gothic"/>
              </a:rPr>
              <a:t>Pengawas</a:t>
            </a:r>
            <a:r>
              <a:rPr lang="en-US" sz="2000" dirty="0" smtClean="0">
                <a:latin typeface="Century Gothic"/>
                <a:cs typeface="Century Gothic"/>
              </a:rPr>
              <a:t>/</a:t>
            </a:r>
            <a:r>
              <a:rPr lang="en-US" sz="2000" dirty="0" err="1" smtClean="0">
                <a:latin typeface="Century Gothic"/>
                <a:cs typeface="Century Gothic"/>
              </a:rPr>
              <a:t>Dosen</a:t>
            </a:r>
            <a:r>
              <a:rPr lang="en-US" sz="2000" dirty="0" smtClean="0">
                <a:latin typeface="Century Gothic"/>
                <a:cs typeface="Century Gothic"/>
              </a:rPr>
              <a:t>/</a:t>
            </a:r>
            <a:r>
              <a:rPr lang="en-US" sz="2000" dirty="0" err="1" smtClean="0">
                <a:latin typeface="Century Gothic"/>
                <a:cs typeface="Century Gothic"/>
              </a:rPr>
              <a:t>Penulis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Buku</a:t>
            </a:r>
            <a:r>
              <a:rPr lang="en-US" sz="2000" dirty="0" smtClean="0">
                <a:latin typeface="Century Gothic"/>
                <a:cs typeface="Century Gothic"/>
              </a:rPr>
              <a:t>;</a:t>
            </a:r>
            <a:endParaRPr lang="en-US" sz="2000" dirty="0">
              <a:latin typeface="Century Gothic"/>
              <a:cs typeface="Century Gothic"/>
            </a:endParaRPr>
          </a:p>
          <a:p>
            <a:pPr marL="452438" indent="-452438">
              <a:spcAft>
                <a:spcPts val="1200"/>
              </a:spcAft>
            </a:pPr>
            <a:r>
              <a:rPr lang="en-US" sz="2000" dirty="0">
                <a:latin typeface="Century Gothic"/>
                <a:cs typeface="Century Gothic"/>
              </a:rPr>
              <a:t>2.	</a:t>
            </a:r>
            <a:r>
              <a:rPr lang="en-US" sz="2000" dirty="0" err="1" smtClean="0">
                <a:latin typeface="Century Gothic"/>
                <a:cs typeface="Century Gothic"/>
              </a:rPr>
              <a:t>Mengikuti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pelatihan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NN/IN/IP/IK/GS </a:t>
            </a:r>
            <a:r>
              <a:rPr lang="en-US" sz="2000" dirty="0" err="1" smtClean="0">
                <a:latin typeface="Century Gothic"/>
                <a:cs typeface="Century Gothic"/>
              </a:rPr>
              <a:t>Kurikulum</a:t>
            </a:r>
            <a:r>
              <a:rPr lang="en-US" sz="2000" dirty="0" smtClean="0">
                <a:latin typeface="Century Gothic"/>
                <a:cs typeface="Century Gothic"/>
              </a:rPr>
              <a:t> 2013 </a:t>
            </a:r>
            <a:r>
              <a:rPr lang="en-US" sz="2000" dirty="0" err="1" smtClean="0">
                <a:latin typeface="Century Gothic"/>
                <a:cs typeface="Century Gothic"/>
              </a:rPr>
              <a:t>tahun</a:t>
            </a:r>
            <a:r>
              <a:rPr lang="en-US" sz="2000" dirty="0" smtClean="0">
                <a:latin typeface="Century Gothic"/>
                <a:cs typeface="Century Gothic"/>
              </a:rPr>
              <a:t> 2016;</a:t>
            </a:r>
            <a:endParaRPr lang="en-US" sz="2000" dirty="0">
              <a:latin typeface="Century Gothic"/>
              <a:cs typeface="Century Gothic"/>
            </a:endParaRPr>
          </a:p>
          <a:p>
            <a:pPr marL="452438" indent="-452438">
              <a:spcAft>
                <a:spcPts val="1200"/>
              </a:spcAft>
            </a:pPr>
            <a:r>
              <a:rPr lang="en-US" sz="2000" dirty="0">
                <a:latin typeface="Century Gothic"/>
                <a:cs typeface="Century Gothic"/>
              </a:rPr>
              <a:t>3.	</a:t>
            </a:r>
            <a:r>
              <a:rPr lang="en-US" sz="2000" dirty="0" err="1">
                <a:latin typeface="Century Gothic"/>
                <a:cs typeface="Century Gothic"/>
              </a:rPr>
              <a:t>Mampu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mengoperasikan</a:t>
            </a:r>
            <a:r>
              <a:rPr lang="en-US" sz="2000" dirty="0">
                <a:latin typeface="Century Gothic"/>
                <a:cs typeface="Century Gothic"/>
              </a:rPr>
              <a:t> program Office (word, excel, power point) </a:t>
            </a:r>
            <a:r>
              <a:rPr lang="en-US" sz="2000" dirty="0" err="1">
                <a:latin typeface="Century Gothic"/>
                <a:cs typeface="Century Gothic"/>
              </a:rPr>
              <a:t>dan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internet;</a:t>
            </a:r>
            <a:endParaRPr lang="en-US" sz="2000" dirty="0">
              <a:latin typeface="Century Gothic"/>
              <a:cs typeface="Century Gothic"/>
            </a:endParaRPr>
          </a:p>
          <a:p>
            <a:pPr marL="452438" indent="-452438">
              <a:spcAft>
                <a:spcPts val="1200"/>
              </a:spcAft>
            </a:pPr>
            <a:r>
              <a:rPr lang="en-US" sz="2000" dirty="0">
                <a:latin typeface="Century Gothic"/>
                <a:cs typeface="Century Gothic"/>
              </a:rPr>
              <a:t>4.	</a:t>
            </a:r>
            <a:r>
              <a:rPr lang="en-US" sz="2000" dirty="0" err="1">
                <a:latin typeface="Century Gothic"/>
                <a:cs typeface="Century Gothic"/>
              </a:rPr>
              <a:t>Memiliki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rekam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jejak</a:t>
            </a:r>
            <a:r>
              <a:rPr lang="en-US" sz="2000" dirty="0">
                <a:latin typeface="Century Gothic"/>
                <a:cs typeface="Century Gothic"/>
              </a:rPr>
              <a:t> yang </a:t>
            </a:r>
            <a:r>
              <a:rPr lang="en-US" sz="2000" dirty="0" err="1" smtClean="0">
                <a:latin typeface="Century Gothic"/>
                <a:cs typeface="Century Gothic"/>
              </a:rPr>
              <a:t>baik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pada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kegiatan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pelatihan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dan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penugasan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pelatihan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dan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pendampingan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Kurikulum</a:t>
            </a:r>
            <a:r>
              <a:rPr lang="en-US" sz="2000" dirty="0" smtClean="0">
                <a:latin typeface="Century Gothic"/>
                <a:cs typeface="Century Gothic"/>
              </a:rPr>
              <a:t> 2013 </a:t>
            </a:r>
            <a:r>
              <a:rPr lang="en-US" sz="2000" dirty="0" err="1" smtClean="0">
                <a:latin typeface="Century Gothic"/>
                <a:cs typeface="Century Gothic"/>
              </a:rPr>
              <a:t>tahun</a:t>
            </a:r>
            <a:r>
              <a:rPr lang="en-US" sz="2000" dirty="0" smtClean="0">
                <a:latin typeface="Century Gothic"/>
                <a:cs typeface="Century Gothic"/>
              </a:rPr>
              <a:t> 2016;</a:t>
            </a:r>
            <a:endParaRPr lang="en-US" sz="2000" dirty="0">
              <a:latin typeface="Century Gothic"/>
              <a:cs typeface="Century Gothic"/>
            </a:endParaRPr>
          </a:p>
          <a:p>
            <a:pPr marL="452438" indent="-452438">
              <a:spcAft>
                <a:spcPts val="1200"/>
              </a:spcAft>
            </a:pPr>
            <a:r>
              <a:rPr lang="en-US" sz="2000" dirty="0">
                <a:latin typeface="Century Gothic"/>
                <a:cs typeface="Century Gothic"/>
              </a:rPr>
              <a:t>5.	</a:t>
            </a:r>
            <a:r>
              <a:rPr lang="en-US" sz="2000" dirty="0" err="1">
                <a:latin typeface="Century Gothic"/>
                <a:cs typeface="Century Gothic"/>
              </a:rPr>
              <a:t>Memiliki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kemampuan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komunikasi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dan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menjelaskan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materi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dengan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baik</a:t>
            </a:r>
            <a:r>
              <a:rPr lang="en-US" sz="2000" dirty="0" smtClean="0">
                <a:latin typeface="Century Gothic"/>
                <a:cs typeface="Century Gothic"/>
              </a:rPr>
              <a:t>;</a:t>
            </a:r>
            <a:endParaRPr lang="en-US" sz="2000" dirty="0">
              <a:latin typeface="Century Gothic"/>
              <a:cs typeface="Century Gothic"/>
            </a:endParaRPr>
          </a:p>
          <a:p>
            <a:pPr marL="452438" indent="-452438">
              <a:spcAft>
                <a:spcPts val="1200"/>
              </a:spcAft>
            </a:pPr>
            <a:r>
              <a:rPr lang="en-US" sz="2000" dirty="0">
                <a:solidFill>
                  <a:srgbClr val="E46C0A"/>
                </a:solidFill>
                <a:latin typeface="Century Gothic"/>
                <a:cs typeface="Century Gothic"/>
              </a:rPr>
              <a:t>6.	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Siap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dan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bersedia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ditugaskan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sebagai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instruktur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pada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pelatihan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Kurikulum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2013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tahun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2017;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pPr marL="452438" indent="-452438">
              <a:spcAft>
                <a:spcPts val="1200"/>
              </a:spcAft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7.	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Siap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dan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bersedia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ditugaskan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sebagai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Petugas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Pendamping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Kurikulum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2013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tahun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2017.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7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95221"/>
            <a:ext cx="9144000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id-ID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PESERTA BIMTEK PENYEGARAN INSTRUKTUR</a:t>
            </a:r>
          </a:p>
          <a:p>
            <a:pPr algn="ctr"/>
            <a:r>
              <a:rPr lang="id-ID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KURIKULUM 2013</a:t>
            </a:r>
            <a:endParaRPr lang="en-US" sz="28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699" y="2758721"/>
            <a:ext cx="525805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3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34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2980</Words>
  <Application>Microsoft Office PowerPoint</Application>
  <PresentationFormat>On-screen Show (4:3)</PresentationFormat>
  <Paragraphs>1262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Gothic</vt:lpstr>
      <vt:lpstr>Cambria</vt:lpstr>
      <vt:lpstr>Cambria Math</vt:lpstr>
      <vt:lpstr>Wingdings</vt:lpstr>
      <vt:lpstr>Brush Script MT Italic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 STRUKTUR PROGRAM BIMTEK PENYEGARAN INSTRUKTUR  KURIKULUM 2013 SMA TAHUN 2017</vt:lpstr>
      <vt:lpstr>Slide 14</vt:lpstr>
      <vt:lpstr>Slide 15</vt:lpstr>
      <vt:lpstr> STRUKTUR PROGRAM BIMTEK GURU SASARAN (GS) SMA  KURIKULUM 2013 TAHUN 2017</vt:lpstr>
      <vt:lpstr>Slide 17</vt:lpstr>
      <vt:lpstr>Slide 18</vt:lpstr>
      <vt:lpstr>Slide 19</vt:lpstr>
      <vt:lpstr>Slide 20</vt:lpstr>
      <vt:lpstr>Slide 21</vt:lpstr>
      <vt:lpstr> JADWAL BIMTEK DAN PENDAMPINGAN KURIKULUM 2013 TAHUN 2017</vt:lpstr>
      <vt:lpstr>Slide 23</vt:lpstr>
      <vt:lpstr>Slide 24</vt:lpstr>
      <vt:lpstr> BISNIS KITA HARI INI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SMA5</dc:creator>
  <cp:lastModifiedBy>Lenovo</cp:lastModifiedBy>
  <cp:revision>259</cp:revision>
  <dcterms:created xsi:type="dcterms:W3CDTF">2017-02-13T00:26:37Z</dcterms:created>
  <dcterms:modified xsi:type="dcterms:W3CDTF">2017-05-15T04:57:26Z</dcterms:modified>
</cp:coreProperties>
</file>